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9" r:id="rId2"/>
    <p:sldId id="260" r:id="rId3"/>
    <p:sldId id="266" r:id="rId4"/>
    <p:sldId id="262" r:id="rId5"/>
    <p:sldId id="264" r:id="rId6"/>
    <p:sldId id="265" r:id="rId7"/>
    <p:sldId id="263" r:id="rId8"/>
    <p:sldId id="261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265C"/>
    <a:srgbClr val="E9E6AA"/>
    <a:srgbClr val="AABCE9"/>
    <a:srgbClr val="78E6A1"/>
    <a:srgbClr val="6BEB5E"/>
    <a:srgbClr val="FEFDFF"/>
    <a:srgbClr val="F6D3BD"/>
    <a:srgbClr val="FED5BC"/>
    <a:srgbClr val="F5CEAF"/>
    <a:srgbClr val="E2C4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40"/>
    <p:restoredTop sz="56230" autoAdjust="0"/>
  </p:normalViewPr>
  <p:slideViewPr>
    <p:cSldViewPr snapToGrid="0" snapToObjects="1">
      <p:cViewPr>
        <p:scale>
          <a:sx n="155" d="100"/>
          <a:sy n="155" d="100"/>
        </p:scale>
        <p:origin x="232" y="17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D31862-EAF0-F44C-BCA2-BEDE355A78A5}" type="datetimeFigureOut">
              <a:rPr lang="en-US" smtClean="0"/>
              <a:t>4/22/16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17A4E5-CFAE-0E4E-84E6-7C203BDA3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228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</a:t>
            </a:r>
            <a:r>
              <a:rPr lang="en-US" baseline="0" dirty="0" smtClean="0"/>
              <a:t> to make feedback more explicit?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smtClean="0"/>
              <a:t>Where does data itself live in the diagram?</a:t>
            </a:r>
            <a:endParaRPr lang="en-US" baseline="0" dirty="0" smtClean="0"/>
          </a:p>
          <a:p>
            <a:r>
              <a:rPr lang="en-US" baseline="0" dirty="0" smtClean="0"/>
              <a:t>How to connect SAQP /sampling to the actual data?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7A4E5-CFAE-0E4E-84E6-7C203BDA35E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365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</a:t>
            </a:r>
            <a:r>
              <a:rPr lang="en-US" baseline="0" dirty="0" smtClean="0"/>
              <a:t> to make feedback more explicit?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smtClean="0"/>
              <a:t>Where does data itself live in the diagram?</a:t>
            </a:r>
            <a:endParaRPr lang="en-US" baseline="0" dirty="0" smtClean="0"/>
          </a:p>
          <a:p>
            <a:r>
              <a:rPr lang="en-US" baseline="0" dirty="0" smtClean="0"/>
              <a:t>How to connect SAQP /sampling to the actual data?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7A4E5-CFAE-0E4E-84E6-7C203BDA35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365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8CED-554D-4944-96C0-38BF235BA17F}" type="datetimeFigureOut">
              <a:rPr lang="en-US" smtClean="0"/>
              <a:t>4/22/16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81D8-E75F-FA4B-A334-35C31D099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571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8CED-554D-4944-96C0-38BF235BA17F}" type="datetimeFigureOut">
              <a:rPr lang="en-US" smtClean="0"/>
              <a:t>4/22/16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81D8-E75F-FA4B-A334-35C31D099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053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8CED-554D-4944-96C0-38BF235BA17F}" type="datetimeFigureOut">
              <a:rPr lang="en-US" smtClean="0"/>
              <a:t>4/22/16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81D8-E75F-FA4B-A334-35C31D099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58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8CED-554D-4944-96C0-38BF235BA17F}" type="datetimeFigureOut">
              <a:rPr lang="en-US" smtClean="0"/>
              <a:t>4/22/16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81D8-E75F-FA4B-A334-35C31D099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04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8CED-554D-4944-96C0-38BF235BA17F}" type="datetimeFigureOut">
              <a:rPr lang="en-US" smtClean="0"/>
              <a:t>4/22/16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81D8-E75F-FA4B-A334-35C31D099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295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8CED-554D-4944-96C0-38BF235BA17F}" type="datetimeFigureOut">
              <a:rPr lang="en-US" smtClean="0"/>
              <a:t>4/22/16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81D8-E75F-FA4B-A334-35C31D099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531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8CED-554D-4944-96C0-38BF235BA17F}" type="datetimeFigureOut">
              <a:rPr lang="en-US" smtClean="0"/>
              <a:t>4/22/16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81D8-E75F-FA4B-A334-35C31D099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667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8CED-554D-4944-96C0-38BF235BA17F}" type="datetimeFigureOut">
              <a:rPr lang="en-US" smtClean="0"/>
              <a:t>4/22/16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81D8-E75F-FA4B-A334-35C31D099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025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8CED-554D-4944-96C0-38BF235BA17F}" type="datetimeFigureOut">
              <a:rPr lang="en-US" smtClean="0"/>
              <a:t>4/22/16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81D8-E75F-FA4B-A334-35C31D099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290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8CED-554D-4944-96C0-38BF235BA17F}" type="datetimeFigureOut">
              <a:rPr lang="en-US" smtClean="0"/>
              <a:t>4/22/16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81D8-E75F-FA4B-A334-35C31D099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792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28CED-554D-4944-96C0-38BF235BA17F}" type="datetimeFigureOut">
              <a:rPr lang="en-US" smtClean="0"/>
              <a:t>4/22/16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81D8-E75F-FA4B-A334-35C31D099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334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28CED-554D-4944-96C0-38BF235BA17F}" type="datetimeFigureOut">
              <a:rPr lang="en-US" smtClean="0"/>
              <a:t>4/22/16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4D81D8-E75F-FA4B-A334-35C31D099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874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emf"/><Relationship Id="rId8" Type="http://schemas.openxmlformats.org/officeDocument/2006/relationships/image" Target="../media/image6.emf"/><Relationship Id="rId9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Relationship Id="rId3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>
            <a:off x="1075285" y="852743"/>
            <a:ext cx="1632933" cy="649285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Bariol Regular"/>
                <a:cs typeface="Bariol Regular"/>
              </a:rPr>
              <a:t>Pipeline Builder UI</a:t>
            </a:r>
            <a:endParaRPr lang="en-US" sz="2000" dirty="0">
              <a:solidFill>
                <a:schemeClr val="tx1"/>
              </a:solidFill>
              <a:latin typeface="Bariol Regular"/>
              <a:cs typeface="Bariol Regula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540904" y="1596570"/>
            <a:ext cx="8148905" cy="5070357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Bariol Light"/>
              <a:cs typeface="Bariol Light"/>
            </a:endParaRPr>
          </a:p>
        </p:txBody>
      </p:sp>
      <p:cxnSp>
        <p:nvCxnSpPr>
          <p:cNvPr id="111" name="Straight Arrow Connector 110"/>
          <p:cNvCxnSpPr>
            <a:stCxn id="43" idx="3"/>
            <a:endCxn id="33" idx="1"/>
          </p:cNvCxnSpPr>
          <p:nvPr/>
        </p:nvCxnSpPr>
        <p:spPr>
          <a:xfrm flipV="1">
            <a:off x="3063650" y="3439978"/>
            <a:ext cx="487154" cy="1596178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2754882" y="192574"/>
            <a:ext cx="1130771" cy="1442048"/>
            <a:chOff x="1426834" y="493180"/>
            <a:chExt cx="1130771" cy="144204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biLevel thresh="75000"/>
            </a:blip>
            <a:stretch>
              <a:fillRect/>
            </a:stretch>
          </p:blipFill>
          <p:spPr>
            <a:xfrm>
              <a:off x="1574800" y="901524"/>
              <a:ext cx="826963" cy="1033704"/>
            </a:xfrm>
            <a:prstGeom prst="rect">
              <a:avLst/>
            </a:prstGeom>
          </p:spPr>
        </p:pic>
        <p:sp>
          <p:nvSpPr>
            <p:cNvPr id="31" name="Rectangle 30"/>
            <p:cNvSpPr/>
            <p:nvPr/>
          </p:nvSpPr>
          <p:spPr>
            <a:xfrm>
              <a:off x="1426834" y="493180"/>
              <a:ext cx="1130771" cy="591115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rgbClr val="000000"/>
                  </a:solidFill>
                  <a:latin typeface="Bariol Regular"/>
                  <a:cs typeface="Bariol Regular"/>
                </a:rPr>
                <a:t>User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7241545" y="330139"/>
            <a:ext cx="1130771" cy="1282461"/>
            <a:chOff x="5256073" y="605966"/>
            <a:chExt cx="1130771" cy="1282461"/>
          </a:xfrm>
        </p:grpSpPr>
        <p:pic>
          <p:nvPicPr>
            <p:cNvPr id="112" name="Picture 111"/>
            <p:cNvPicPr>
              <a:picLocks noChangeAspect="1"/>
            </p:cNvPicPr>
            <p:nvPr/>
          </p:nvPicPr>
          <p:blipFill rotWithShape="1">
            <a:blip r:embed="rId4"/>
            <a:srcRect b="17662"/>
            <a:stretch/>
          </p:blipFill>
          <p:spPr>
            <a:xfrm>
              <a:off x="5334159" y="952215"/>
              <a:ext cx="974600" cy="936212"/>
            </a:xfrm>
            <a:prstGeom prst="rect">
              <a:avLst/>
            </a:prstGeom>
          </p:spPr>
        </p:pic>
        <p:sp>
          <p:nvSpPr>
            <p:cNvPr id="32" name="Rectangle 31"/>
            <p:cNvSpPr/>
            <p:nvPr/>
          </p:nvSpPr>
          <p:spPr>
            <a:xfrm>
              <a:off x="5256073" y="605966"/>
              <a:ext cx="1130771" cy="591115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rgbClr val="000000"/>
                  </a:solidFill>
                  <a:latin typeface="Bariol Regular"/>
                  <a:cs typeface="Bariol Regular"/>
                </a:rPr>
                <a:t>Crowd</a:t>
              </a:r>
            </a:p>
          </p:txBody>
        </p:sp>
      </p:grpSp>
      <p:sp>
        <p:nvSpPr>
          <p:cNvPr id="43" name="Rectangle 42"/>
          <p:cNvSpPr/>
          <p:nvPr/>
        </p:nvSpPr>
        <p:spPr>
          <a:xfrm>
            <a:off x="1987248" y="4441796"/>
            <a:ext cx="1076402" cy="118872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Bariol Regular"/>
                <a:cs typeface="Bariol Regular"/>
              </a:rPr>
              <a:t>Hot Swapper</a:t>
            </a:r>
            <a:endParaRPr lang="en-US" sz="2000" dirty="0">
              <a:solidFill>
                <a:schemeClr val="tx1"/>
              </a:solidFill>
              <a:latin typeface="Bariol Regular"/>
              <a:cs typeface="Bariol Regular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705531" y="3161668"/>
            <a:ext cx="1186221" cy="246884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Bariol Regular"/>
                <a:cs typeface="Bariol Regular"/>
              </a:rPr>
              <a:t>Optimizer</a:t>
            </a:r>
            <a:endParaRPr lang="en-US" sz="2000" dirty="0">
              <a:solidFill>
                <a:schemeClr val="tx1"/>
              </a:solidFill>
              <a:latin typeface="Bariol Regular"/>
              <a:cs typeface="Bariol Regular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245452" y="2860486"/>
            <a:ext cx="1856320" cy="3665343"/>
            <a:chOff x="1638402" y="2445118"/>
            <a:chExt cx="1856320" cy="3665343"/>
          </a:xfrm>
        </p:grpSpPr>
        <p:sp>
          <p:nvSpPr>
            <p:cNvPr id="109" name="Rectangle 108"/>
            <p:cNvSpPr/>
            <p:nvPr/>
          </p:nvSpPr>
          <p:spPr>
            <a:xfrm>
              <a:off x="1638402" y="2445118"/>
              <a:ext cx="1856320" cy="366534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Bariol Light"/>
                <a:cs typeface="Bariol Light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1943754" y="2515666"/>
              <a:ext cx="1222693" cy="101788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  <a:latin typeface="Bariol Regular"/>
                  <a:cs typeface="Bariol Regular"/>
                </a:rPr>
                <a:t>Data Cleaning Operator</a:t>
              </a:r>
              <a:endParaRPr lang="en-US" sz="2000" dirty="0">
                <a:solidFill>
                  <a:schemeClr val="tx1"/>
                </a:solidFill>
                <a:latin typeface="Bariol Regular"/>
                <a:cs typeface="Bariol Regular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943754" y="4288805"/>
              <a:ext cx="1222693" cy="101788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  <a:latin typeface="Bariol Regular"/>
                  <a:cs typeface="Bariol Regular"/>
                </a:rPr>
                <a:t>Data Cleaning Operator</a:t>
              </a:r>
              <a:endParaRPr lang="en-US" sz="2000" dirty="0">
                <a:solidFill>
                  <a:schemeClr val="tx1"/>
                </a:solidFill>
                <a:latin typeface="Bariol Regular"/>
                <a:cs typeface="Bariol Regular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638402" y="5288227"/>
              <a:ext cx="1856320" cy="822233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rgbClr val="000000"/>
                  </a:solidFill>
                  <a:latin typeface="Bariol Regular"/>
                  <a:cs typeface="Bariol Regular"/>
                </a:rPr>
                <a:t>…</a:t>
              </a:r>
            </a:p>
            <a:p>
              <a:pPr algn="ctr"/>
              <a:endParaRPr lang="en-US" sz="1600" dirty="0">
                <a:solidFill>
                  <a:srgbClr val="000000"/>
                </a:solidFill>
                <a:latin typeface="Bariol Regular"/>
                <a:cs typeface="Bariol Regular"/>
              </a:endParaRPr>
            </a:p>
            <a:p>
              <a:pPr algn="ctr"/>
              <a:r>
                <a:rPr lang="en-US" sz="1600" dirty="0" smtClean="0">
                  <a:solidFill>
                    <a:srgbClr val="000000"/>
                  </a:solidFill>
                  <a:latin typeface="Bariol Regular"/>
                  <a:cs typeface="Bariol Regular"/>
                </a:rPr>
                <a:t>Cleaning Pipelines</a:t>
              </a:r>
            </a:p>
          </p:txBody>
        </p:sp>
      </p:grpSp>
      <p:cxnSp>
        <p:nvCxnSpPr>
          <p:cNvPr id="46" name="Straight Arrow Connector 45"/>
          <p:cNvCxnSpPr>
            <a:stCxn id="43" idx="3"/>
            <a:endCxn id="42" idx="1"/>
          </p:cNvCxnSpPr>
          <p:nvPr/>
        </p:nvCxnSpPr>
        <p:spPr>
          <a:xfrm>
            <a:off x="3063650" y="5036156"/>
            <a:ext cx="487154" cy="176961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3530876" y="1708599"/>
            <a:ext cx="1284297" cy="744655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Bariol Regular"/>
                <a:cs typeface="Bariol Regular"/>
              </a:rPr>
              <a:t>DSL Compiler</a:t>
            </a:r>
            <a:endParaRPr lang="en-US" sz="2000" dirty="0">
              <a:solidFill>
                <a:schemeClr val="tx1"/>
              </a:solidFill>
              <a:latin typeface="Bariol Regular"/>
              <a:cs typeface="Bariol Regular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1987249" y="3161668"/>
            <a:ext cx="1076401" cy="118872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Bariol Regular"/>
                <a:cs typeface="Bariol Regular"/>
              </a:rPr>
              <a:t>Sampler</a:t>
            </a:r>
            <a:endParaRPr lang="en-US" sz="2000" dirty="0">
              <a:solidFill>
                <a:schemeClr val="tx1"/>
              </a:solidFill>
              <a:latin typeface="Bariol Regular"/>
              <a:cs typeface="Bariol Regular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5888020" y="1708599"/>
            <a:ext cx="2390224" cy="722201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Bariol Regular"/>
                <a:cs typeface="Bariol Regular"/>
              </a:rPr>
              <a:t>Crowd Manager</a:t>
            </a:r>
            <a:endParaRPr lang="en-US" sz="2000" dirty="0">
              <a:solidFill>
                <a:schemeClr val="tx1"/>
              </a:solidFill>
              <a:latin typeface="Bariol Regular"/>
              <a:cs typeface="Bariol Regular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676153" y="1708599"/>
            <a:ext cx="1951979" cy="744654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Bariol Regular"/>
                <a:cs typeface="Bariol Regular"/>
              </a:rPr>
              <a:t>Recommendation Engine</a:t>
            </a:r>
            <a:endParaRPr lang="en-US" sz="2000" dirty="0">
              <a:solidFill>
                <a:schemeClr val="tx1"/>
              </a:solidFill>
              <a:latin typeface="Bariol Regular"/>
              <a:cs typeface="Bariol Regular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5888020" y="854808"/>
            <a:ext cx="1403865" cy="649285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Bariol Regular"/>
                <a:cs typeface="Bariol Regular"/>
              </a:rPr>
              <a:t>Cleaning UI</a:t>
            </a:r>
            <a:endParaRPr lang="en-US" sz="2000" dirty="0">
              <a:solidFill>
                <a:schemeClr val="tx1"/>
              </a:solidFill>
              <a:latin typeface="Bariol Regular"/>
              <a:cs typeface="Bariol Regular"/>
            </a:endParaRPr>
          </a:p>
        </p:txBody>
      </p:sp>
      <p:cxnSp>
        <p:nvCxnSpPr>
          <p:cNvPr id="64" name="Straight Arrow Connector 63"/>
          <p:cNvCxnSpPr>
            <a:stCxn id="33" idx="2"/>
            <a:endCxn id="42" idx="0"/>
          </p:cNvCxnSpPr>
          <p:nvPr/>
        </p:nvCxnSpPr>
        <p:spPr>
          <a:xfrm>
            <a:off x="4162151" y="3948921"/>
            <a:ext cx="0" cy="755252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3948827" y="4025662"/>
            <a:ext cx="1130771" cy="335156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000000"/>
                </a:solidFill>
                <a:latin typeface="Bariol Regular"/>
                <a:cs typeface="Bariol Regular"/>
              </a:rPr>
              <a:t>Lineage</a:t>
            </a:r>
          </a:p>
        </p:txBody>
      </p:sp>
      <p:grpSp>
        <p:nvGrpSpPr>
          <p:cNvPr id="49" name="Group 48"/>
          <p:cNvGrpSpPr/>
          <p:nvPr/>
        </p:nvGrpSpPr>
        <p:grpSpPr>
          <a:xfrm>
            <a:off x="5528257" y="2860903"/>
            <a:ext cx="3055721" cy="3664926"/>
            <a:chOff x="5057897" y="2860903"/>
            <a:chExt cx="3055721" cy="3664926"/>
          </a:xfrm>
        </p:grpSpPr>
        <p:sp>
          <p:nvSpPr>
            <p:cNvPr id="51" name="Rectangle 50"/>
            <p:cNvSpPr/>
            <p:nvPr/>
          </p:nvSpPr>
          <p:spPr>
            <a:xfrm>
              <a:off x="5373808" y="4540085"/>
              <a:ext cx="2457606" cy="59728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  <a:latin typeface="Bariol Regular"/>
                  <a:cs typeface="Bariol Regular"/>
                </a:rPr>
                <a:t>Physical Operators</a:t>
              </a:r>
              <a:endParaRPr lang="en-US" sz="2000" dirty="0">
                <a:solidFill>
                  <a:schemeClr val="tx1"/>
                </a:solidFill>
                <a:latin typeface="Bariol Regular"/>
                <a:cs typeface="Bariol Regular"/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5373808" y="3898203"/>
              <a:ext cx="2457606" cy="5948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  <a:latin typeface="Bariol Regular"/>
                  <a:cs typeface="Bariol Regular"/>
                </a:rPr>
                <a:t>Active Learning</a:t>
              </a:r>
              <a:endParaRPr lang="en-US" sz="2000" dirty="0">
                <a:solidFill>
                  <a:schemeClr val="tx1"/>
                </a:solidFill>
                <a:latin typeface="Bariol Regular"/>
                <a:cs typeface="Bariol Regular"/>
              </a:endParaRP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5373808" y="5189733"/>
              <a:ext cx="2457606" cy="54730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  <a:latin typeface="Bariol Regular"/>
                  <a:cs typeface="Bariol Regular"/>
                </a:rPr>
                <a:t>Caching/Storage</a:t>
              </a:r>
              <a:endParaRPr lang="en-US" sz="2000" dirty="0">
                <a:solidFill>
                  <a:schemeClr val="tx1"/>
                </a:solidFill>
                <a:latin typeface="Bariol Regular"/>
                <a:cs typeface="Bariol Regular"/>
              </a:endParaRP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057897" y="2860903"/>
              <a:ext cx="3055721" cy="366492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>
                <a:solidFill>
                  <a:schemeClr val="tx1"/>
                </a:solidFill>
                <a:latin typeface="Bariol Regular"/>
                <a:cs typeface="Bariol Regular"/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5076676" y="6183726"/>
              <a:ext cx="3036941" cy="335156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rgbClr val="000000"/>
                  </a:solidFill>
                  <a:latin typeface="Bariol Regular"/>
                  <a:cs typeface="Bariol Regular"/>
                </a:rPr>
                <a:t>Physical Primitives</a:t>
              </a: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5373808" y="3256321"/>
              <a:ext cx="2457606" cy="5948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  <a:latin typeface="Bariol Regular"/>
                  <a:cs typeface="Bariol Regular"/>
                </a:rPr>
                <a:t>Ground Truth Labeling</a:t>
              </a:r>
              <a:endParaRPr lang="en-US" sz="2000" dirty="0">
                <a:solidFill>
                  <a:schemeClr val="tx1"/>
                </a:solidFill>
                <a:latin typeface="Bariol Regular"/>
                <a:cs typeface="Bariol Regular"/>
              </a:endParaRPr>
            </a:p>
          </p:txBody>
        </p:sp>
      </p:grpSp>
      <p:cxnSp>
        <p:nvCxnSpPr>
          <p:cNvPr id="72" name="Straight Arrow Connector 71"/>
          <p:cNvCxnSpPr>
            <a:stCxn id="71" idx="0"/>
            <a:endCxn id="53" idx="2"/>
          </p:cNvCxnSpPr>
          <p:nvPr/>
        </p:nvCxnSpPr>
        <p:spPr>
          <a:xfrm flipV="1">
            <a:off x="7072971" y="2430800"/>
            <a:ext cx="10161" cy="825521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Rectangle 83"/>
          <p:cNvSpPr/>
          <p:nvPr/>
        </p:nvSpPr>
        <p:spPr>
          <a:xfrm>
            <a:off x="2628132" y="1708599"/>
            <a:ext cx="903676" cy="744655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Bariol Regular"/>
                <a:cs typeface="Bariol Regular"/>
              </a:rPr>
              <a:t>SAQP</a:t>
            </a:r>
            <a:endParaRPr lang="en-US" sz="2000" dirty="0">
              <a:solidFill>
                <a:schemeClr val="tx1"/>
              </a:solidFill>
              <a:latin typeface="Bariol Regular"/>
              <a:cs typeface="Bariol Regular"/>
            </a:endParaRPr>
          </a:p>
        </p:txBody>
      </p:sp>
      <p:cxnSp>
        <p:nvCxnSpPr>
          <p:cNvPr id="85" name="Straight Arrow Connector 84"/>
          <p:cNvCxnSpPr>
            <a:stCxn id="109" idx="3"/>
            <a:endCxn id="69" idx="1"/>
          </p:cNvCxnSpPr>
          <p:nvPr/>
        </p:nvCxnSpPr>
        <p:spPr>
          <a:xfrm>
            <a:off x="5101772" y="4693158"/>
            <a:ext cx="426485" cy="208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Rectangle 88"/>
          <p:cNvSpPr/>
          <p:nvPr/>
        </p:nvSpPr>
        <p:spPr>
          <a:xfrm>
            <a:off x="606778" y="2853539"/>
            <a:ext cx="2544602" cy="3665343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Bariol Light"/>
              <a:cs typeface="Bariol Light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658494" y="6183726"/>
            <a:ext cx="2428676" cy="335156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000000"/>
                </a:solidFill>
                <a:latin typeface="Bariol Regular"/>
                <a:cs typeface="Bariol Regular"/>
              </a:rPr>
              <a:t>Dynamic Optimization</a:t>
            </a:r>
          </a:p>
        </p:txBody>
      </p:sp>
      <p:cxnSp>
        <p:nvCxnSpPr>
          <p:cNvPr id="104" name="Straight Arrow Connector 103"/>
          <p:cNvCxnSpPr>
            <a:stCxn id="47" idx="2"/>
            <a:endCxn id="109" idx="0"/>
          </p:cNvCxnSpPr>
          <p:nvPr/>
        </p:nvCxnSpPr>
        <p:spPr>
          <a:xfrm>
            <a:off x="4173025" y="2453254"/>
            <a:ext cx="587" cy="407232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>
            <a:endCxn id="44" idx="0"/>
          </p:cNvCxnSpPr>
          <p:nvPr/>
        </p:nvCxnSpPr>
        <p:spPr>
          <a:xfrm>
            <a:off x="1298642" y="2453254"/>
            <a:ext cx="0" cy="708414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/>
          <p:nvPr/>
        </p:nvCxnSpPr>
        <p:spPr>
          <a:xfrm flipV="1">
            <a:off x="1499422" y="2453254"/>
            <a:ext cx="0" cy="708414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87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/>
        </p:nvSpPr>
        <p:spPr>
          <a:xfrm>
            <a:off x="-462970" y="2613924"/>
            <a:ext cx="4720009" cy="1594336"/>
          </a:xfrm>
          <a:prstGeom prst="rect">
            <a:avLst/>
          </a:prstGeom>
          <a:solidFill>
            <a:srgbClr val="F6D3B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ill Sans"/>
                <a:cs typeface="Gill Sans"/>
              </a:rPr>
              <a:t>Optimizer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-462970" y="4361443"/>
            <a:ext cx="7187999" cy="1320799"/>
          </a:xfrm>
          <a:prstGeom prst="rect">
            <a:avLst/>
          </a:prstGeom>
          <a:solidFill>
            <a:srgbClr val="BBD6C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ill Sans"/>
                <a:cs typeface="Gill Sans"/>
              </a:rPr>
              <a:t>Data Cleaning Plan Executor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-462970" y="2494437"/>
            <a:ext cx="718799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254001" y="1851923"/>
            <a:ext cx="3152320" cy="372125"/>
          </a:xfrm>
          <a:prstGeom prst="rect">
            <a:avLst/>
          </a:prstGeom>
          <a:solidFill>
            <a:srgbClr val="F5CEA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Gill Sans"/>
                <a:cs typeface="Gill Sans"/>
              </a:rPr>
              <a:t>Pipeline UI</a:t>
            </a:r>
            <a:endParaRPr lang="en-US" dirty="0">
              <a:solidFill>
                <a:schemeClr val="tx1"/>
              </a:solidFill>
              <a:latin typeface="Gill Sans"/>
              <a:cs typeface="Gill San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299002" y="451482"/>
            <a:ext cx="1130771" cy="1442048"/>
            <a:chOff x="1426834" y="493180"/>
            <a:chExt cx="1130771" cy="144204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biLevel thresh="75000"/>
            </a:blip>
            <a:stretch>
              <a:fillRect/>
            </a:stretch>
          </p:blipFill>
          <p:spPr>
            <a:xfrm>
              <a:off x="1574800" y="901524"/>
              <a:ext cx="826963" cy="1033704"/>
            </a:xfrm>
            <a:prstGeom prst="rect">
              <a:avLst/>
            </a:prstGeom>
          </p:spPr>
        </p:pic>
        <p:sp>
          <p:nvSpPr>
            <p:cNvPr id="31" name="Rectangle 30"/>
            <p:cNvSpPr/>
            <p:nvPr/>
          </p:nvSpPr>
          <p:spPr>
            <a:xfrm>
              <a:off x="1426834" y="493180"/>
              <a:ext cx="1130771" cy="591115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User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964531" y="531276"/>
            <a:ext cx="1130771" cy="1282461"/>
            <a:chOff x="5256073" y="605966"/>
            <a:chExt cx="1130771" cy="1282461"/>
          </a:xfrm>
        </p:grpSpPr>
        <p:pic>
          <p:nvPicPr>
            <p:cNvPr id="112" name="Picture 111"/>
            <p:cNvPicPr>
              <a:picLocks noChangeAspect="1"/>
            </p:cNvPicPr>
            <p:nvPr/>
          </p:nvPicPr>
          <p:blipFill rotWithShape="1">
            <a:blip r:embed="rId4"/>
            <a:srcRect b="17662"/>
            <a:stretch/>
          </p:blipFill>
          <p:spPr>
            <a:xfrm>
              <a:off x="5334159" y="952215"/>
              <a:ext cx="974600" cy="936212"/>
            </a:xfrm>
            <a:prstGeom prst="rect">
              <a:avLst/>
            </a:prstGeom>
          </p:spPr>
        </p:pic>
        <p:sp>
          <p:nvSpPr>
            <p:cNvPr id="32" name="Rectangle 31"/>
            <p:cNvSpPr/>
            <p:nvPr/>
          </p:nvSpPr>
          <p:spPr>
            <a:xfrm>
              <a:off x="5256073" y="605966"/>
              <a:ext cx="1130771" cy="591115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Crowd</a:t>
              </a:r>
            </a:p>
          </p:txBody>
        </p:sp>
      </p:grpSp>
      <p:sp>
        <p:nvSpPr>
          <p:cNvPr id="43" name="Rectangle 42"/>
          <p:cNvSpPr/>
          <p:nvPr/>
        </p:nvSpPr>
        <p:spPr>
          <a:xfrm>
            <a:off x="1024823" y="3386785"/>
            <a:ext cx="1516709" cy="4547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chemeClr val="tx1"/>
                </a:solidFill>
                <a:latin typeface="Gill Sans"/>
                <a:cs typeface="Gill Sans"/>
              </a:rPr>
              <a:t>Hot Swapper</a:t>
            </a:r>
            <a:endParaRPr lang="en-US" sz="1700" dirty="0">
              <a:solidFill>
                <a:schemeClr val="tx1"/>
              </a:solidFill>
              <a:latin typeface="Gill Sans"/>
              <a:cs typeface="Gill Sans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2595189" y="3386083"/>
            <a:ext cx="1503681" cy="45362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chemeClr val="tx1"/>
                </a:solidFill>
                <a:latin typeface="Gill Sans"/>
                <a:cs typeface="Gill Sans"/>
              </a:rPr>
              <a:t>DSL Compiler</a:t>
            </a:r>
            <a:endParaRPr lang="en-US" sz="1700" dirty="0">
              <a:solidFill>
                <a:schemeClr val="tx1"/>
              </a:solidFill>
              <a:latin typeface="Gill Sans"/>
              <a:cs typeface="Gill Sans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-328973" y="3387878"/>
            <a:ext cx="1292838" cy="4536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chemeClr val="tx1"/>
                </a:solidFill>
                <a:latin typeface="Gill Sans"/>
                <a:cs typeface="Gill Sans"/>
              </a:rPr>
              <a:t>Rec. Engine</a:t>
            </a:r>
            <a:endParaRPr lang="en-US" sz="1700" dirty="0">
              <a:solidFill>
                <a:schemeClr val="tx1"/>
              </a:solidFill>
              <a:latin typeface="Gill Sans"/>
              <a:cs typeface="Gill Sans"/>
            </a:endParaRPr>
          </a:p>
        </p:txBody>
      </p:sp>
      <p:cxnSp>
        <p:nvCxnSpPr>
          <p:cNvPr id="72" name="Straight Arrow Connector 71"/>
          <p:cNvCxnSpPr/>
          <p:nvPr/>
        </p:nvCxnSpPr>
        <p:spPr>
          <a:xfrm flipV="1">
            <a:off x="5466419" y="2226851"/>
            <a:ext cx="0" cy="931953"/>
          </a:xfrm>
          <a:prstGeom prst="straightConnector1">
            <a:avLst/>
          </a:prstGeom>
          <a:ln w="28575" cmpd="sng">
            <a:solidFill>
              <a:schemeClr val="tx1">
                <a:lumMod val="50000"/>
                <a:lumOff val="50000"/>
              </a:schemeClr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Rectangle 83"/>
          <p:cNvSpPr/>
          <p:nvPr/>
        </p:nvSpPr>
        <p:spPr>
          <a:xfrm>
            <a:off x="3195194" y="2861202"/>
            <a:ext cx="903676" cy="45296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Gill Sans"/>
                <a:cs typeface="Gill Sans"/>
              </a:rPr>
              <a:t>SAQP</a:t>
            </a:r>
            <a:endParaRPr lang="en-US" dirty="0">
              <a:solidFill>
                <a:schemeClr val="tx1"/>
              </a:solidFill>
              <a:latin typeface="Gill Sans"/>
              <a:cs typeface="Gill Sans"/>
            </a:endParaRPr>
          </a:p>
        </p:txBody>
      </p:sp>
      <p:cxnSp>
        <p:nvCxnSpPr>
          <p:cNvPr id="104" name="Straight Arrow Connector 103"/>
          <p:cNvCxnSpPr/>
          <p:nvPr/>
        </p:nvCxnSpPr>
        <p:spPr>
          <a:xfrm>
            <a:off x="3621350" y="3841507"/>
            <a:ext cx="0" cy="519936"/>
          </a:xfrm>
          <a:prstGeom prst="straightConnector1">
            <a:avLst/>
          </a:prstGeom>
          <a:ln w="28575" cmpd="sng">
            <a:solidFill>
              <a:schemeClr val="tx1">
                <a:lumMod val="50000"/>
                <a:lumOff val="50000"/>
              </a:schemeClr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1141095" y="4931983"/>
            <a:ext cx="4329978" cy="2131"/>
          </a:xfrm>
          <a:prstGeom prst="straightConnector1">
            <a:avLst/>
          </a:prstGeom>
          <a:solidFill>
            <a:srgbClr val="D5B9C5"/>
          </a:solidFill>
          <a:ln w="28575" cmpd="sng">
            <a:solidFill>
              <a:srgbClr val="F80068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gular Pentagon 12"/>
          <p:cNvSpPr/>
          <p:nvPr/>
        </p:nvSpPr>
        <p:spPr>
          <a:xfrm>
            <a:off x="5144570" y="4582809"/>
            <a:ext cx="766317" cy="746839"/>
          </a:xfrm>
          <a:prstGeom prst="pentagon">
            <a:avLst/>
          </a:prstGeom>
          <a:solidFill>
            <a:srgbClr val="FC26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Gill Sans"/>
              <a:cs typeface="Gill Sans"/>
            </a:endParaRPr>
          </a:p>
        </p:txBody>
      </p:sp>
      <p:sp>
        <p:nvSpPr>
          <p:cNvPr id="12" name="Isosceles Triangle 11"/>
          <p:cNvSpPr/>
          <p:nvPr/>
        </p:nvSpPr>
        <p:spPr>
          <a:xfrm>
            <a:off x="2673083" y="4583987"/>
            <a:ext cx="917834" cy="771765"/>
          </a:xfrm>
          <a:prstGeom prst="triangle">
            <a:avLst/>
          </a:prstGeom>
          <a:solidFill>
            <a:srgbClr val="FC26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Gill Sans"/>
              <a:cs typeface="Gill Sans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1945668" y="2798070"/>
            <a:ext cx="1005020" cy="45095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  <a:latin typeface="Gill Sans"/>
                <a:cs typeface="Gill Sans"/>
              </a:rPr>
              <a:t>Queries &amp;</a:t>
            </a:r>
          </a:p>
          <a:p>
            <a:pPr algn="ctr"/>
            <a:r>
              <a:rPr lang="en-US" sz="1400" dirty="0" smtClean="0">
                <a:solidFill>
                  <a:srgbClr val="000000"/>
                </a:solidFill>
                <a:latin typeface="Gill Sans"/>
                <a:cs typeface="Gill Sans"/>
              </a:rPr>
              <a:t>Results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97984" y="2735503"/>
            <a:ext cx="1030817" cy="45095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  <a:latin typeface="Gill Sans"/>
                <a:cs typeface="Gill Sans"/>
              </a:rPr>
              <a:t>Swap </a:t>
            </a:r>
            <a:r>
              <a:rPr lang="en-US" sz="1400" dirty="0" err="1" smtClean="0">
                <a:solidFill>
                  <a:srgbClr val="000000"/>
                </a:solidFill>
                <a:latin typeface="Gill Sans"/>
                <a:cs typeface="Gill Sans"/>
              </a:rPr>
              <a:t>Cmds</a:t>
            </a:r>
            <a:endParaRPr lang="en-US" sz="1400" dirty="0" smtClean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98" name="Straight Arrow Connector 97"/>
          <p:cNvCxnSpPr/>
          <p:nvPr/>
        </p:nvCxnSpPr>
        <p:spPr>
          <a:xfrm>
            <a:off x="1823818" y="2226851"/>
            <a:ext cx="0" cy="1159934"/>
          </a:xfrm>
          <a:prstGeom prst="straightConnector1">
            <a:avLst/>
          </a:prstGeom>
          <a:ln w="28575" cmpd="sng">
            <a:solidFill>
              <a:schemeClr val="tx1">
                <a:lumMod val="50000"/>
                <a:lumOff val="50000"/>
              </a:schemeClr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/>
          <p:nvPr/>
        </p:nvCxnSpPr>
        <p:spPr>
          <a:xfrm>
            <a:off x="2876283" y="2224048"/>
            <a:ext cx="10540" cy="1145328"/>
          </a:xfrm>
          <a:prstGeom prst="straightConnector1">
            <a:avLst/>
          </a:prstGeom>
          <a:ln w="28575" cmpd="sng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/>
          <p:nvPr/>
        </p:nvCxnSpPr>
        <p:spPr>
          <a:xfrm flipV="1">
            <a:off x="612086" y="2224048"/>
            <a:ext cx="0" cy="1163830"/>
          </a:xfrm>
          <a:prstGeom prst="straightConnector1">
            <a:avLst/>
          </a:prstGeom>
          <a:ln w="28575" cmpd="sng">
            <a:solidFill>
              <a:schemeClr val="tx1">
                <a:lumMod val="50000"/>
                <a:lumOff val="50000"/>
              </a:schemeClr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Rectangle 113"/>
          <p:cNvSpPr/>
          <p:nvPr/>
        </p:nvSpPr>
        <p:spPr>
          <a:xfrm>
            <a:off x="-372082" y="2726950"/>
            <a:ext cx="1107941" cy="45095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  <a:latin typeface="Gill Sans"/>
                <a:cs typeface="Gill Sans"/>
              </a:rPr>
              <a:t>Swap Recs</a:t>
            </a:r>
          </a:p>
        </p:txBody>
      </p:sp>
      <p:sp>
        <p:nvSpPr>
          <p:cNvPr id="169" name="Rectangle 168"/>
          <p:cNvSpPr/>
          <p:nvPr/>
        </p:nvSpPr>
        <p:spPr>
          <a:xfrm>
            <a:off x="4540107" y="2593924"/>
            <a:ext cx="1005020" cy="45095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  <a:latin typeface="Gill Sans"/>
                <a:cs typeface="Gill Sans"/>
              </a:rPr>
              <a:t>Cleaning Tasks</a:t>
            </a:r>
          </a:p>
        </p:txBody>
      </p:sp>
      <p:cxnSp>
        <p:nvCxnSpPr>
          <p:cNvPr id="174" name="Straight Arrow Connector 173"/>
          <p:cNvCxnSpPr/>
          <p:nvPr/>
        </p:nvCxnSpPr>
        <p:spPr>
          <a:xfrm>
            <a:off x="5593415" y="2196371"/>
            <a:ext cx="0" cy="931953"/>
          </a:xfrm>
          <a:prstGeom prst="straightConnector1">
            <a:avLst/>
          </a:prstGeom>
          <a:ln w="28575" cmpd="sng">
            <a:solidFill>
              <a:schemeClr val="tx1">
                <a:lumMod val="50000"/>
                <a:lumOff val="50000"/>
              </a:schemeClr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V="1">
            <a:off x="5442624" y="3859608"/>
            <a:ext cx="0" cy="481515"/>
          </a:xfrm>
          <a:prstGeom prst="straightConnector1">
            <a:avLst/>
          </a:prstGeom>
          <a:ln w="28575" cmpd="sng">
            <a:solidFill>
              <a:schemeClr val="tx1">
                <a:lumMod val="50000"/>
                <a:lumOff val="50000"/>
              </a:schemeClr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/>
          <p:cNvCxnSpPr/>
          <p:nvPr/>
        </p:nvCxnSpPr>
        <p:spPr>
          <a:xfrm>
            <a:off x="5621106" y="3862819"/>
            <a:ext cx="0" cy="498624"/>
          </a:xfrm>
          <a:prstGeom prst="straightConnector1">
            <a:avLst/>
          </a:prstGeom>
          <a:ln w="28575" cmpd="sng">
            <a:solidFill>
              <a:schemeClr val="tx1">
                <a:lumMod val="50000"/>
                <a:lumOff val="50000"/>
              </a:schemeClr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/>
          <p:nvPr/>
        </p:nvCxnSpPr>
        <p:spPr>
          <a:xfrm flipH="1">
            <a:off x="963865" y="3862819"/>
            <a:ext cx="396097" cy="750470"/>
          </a:xfrm>
          <a:prstGeom prst="straightConnector1">
            <a:avLst/>
          </a:prstGeom>
          <a:ln w="28575" cmpd="sng">
            <a:solidFill>
              <a:schemeClr val="tx1">
                <a:lumMod val="50000"/>
                <a:lumOff val="50000"/>
              </a:schemeClr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>
            <a:endCxn id="12" idx="0"/>
          </p:cNvCxnSpPr>
          <p:nvPr/>
        </p:nvCxnSpPr>
        <p:spPr>
          <a:xfrm>
            <a:off x="2131691" y="3841507"/>
            <a:ext cx="1000309" cy="742480"/>
          </a:xfrm>
          <a:prstGeom prst="straightConnector1">
            <a:avLst/>
          </a:prstGeom>
          <a:ln w="28575" cmpd="sng">
            <a:solidFill>
              <a:schemeClr val="tx1">
                <a:lumMod val="50000"/>
                <a:lumOff val="50000"/>
              </a:schemeClr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384071" y="4631970"/>
            <a:ext cx="757024" cy="701625"/>
          </a:xfrm>
          <a:prstGeom prst="rect">
            <a:avLst/>
          </a:prstGeom>
          <a:solidFill>
            <a:srgbClr val="FC26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Gill Sans"/>
              <a:cs typeface="Gill Sans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4334805" y="3118164"/>
            <a:ext cx="2390224" cy="744655"/>
          </a:xfrm>
          <a:prstGeom prst="rect">
            <a:avLst/>
          </a:prstGeom>
          <a:solidFill>
            <a:srgbClr val="C6D9D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ill Sans"/>
                <a:cs typeface="Gill Sans"/>
              </a:rPr>
              <a:t>Crowd Manager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4334805" y="1851923"/>
            <a:ext cx="2390224" cy="374928"/>
          </a:xfrm>
          <a:prstGeom prst="rect">
            <a:avLst/>
          </a:prstGeom>
          <a:solidFill>
            <a:srgbClr val="C6D9D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ill Sans"/>
                <a:cs typeface="Gill Sans"/>
              </a:rPr>
              <a:t>Cleaning UI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-462970" y="5810088"/>
            <a:ext cx="7187999" cy="512236"/>
          </a:xfrm>
          <a:prstGeom prst="rect">
            <a:avLst/>
          </a:prstGeom>
          <a:solidFill>
            <a:srgbClr val="AABCE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ill Sans"/>
                <a:cs typeface="Gill Sans"/>
              </a:rPr>
              <a:t>Lineage and Storage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7093510" y="2164790"/>
            <a:ext cx="418357" cy="35408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Gill Sans"/>
              <a:cs typeface="Gill Sans"/>
            </a:endParaRPr>
          </a:p>
        </p:txBody>
      </p:sp>
      <p:sp>
        <p:nvSpPr>
          <p:cNvPr id="92" name="Isosceles Triangle 91"/>
          <p:cNvSpPr/>
          <p:nvPr/>
        </p:nvSpPr>
        <p:spPr>
          <a:xfrm>
            <a:off x="7042709" y="2596613"/>
            <a:ext cx="512583" cy="372445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Gill Sans"/>
              <a:cs typeface="Gill Sans"/>
            </a:endParaRPr>
          </a:p>
        </p:txBody>
      </p:sp>
      <p:sp>
        <p:nvSpPr>
          <p:cNvPr id="93" name="Regular Pentagon 92"/>
          <p:cNvSpPr/>
          <p:nvPr/>
        </p:nvSpPr>
        <p:spPr>
          <a:xfrm>
            <a:off x="7083350" y="3075212"/>
            <a:ext cx="447884" cy="412373"/>
          </a:xfrm>
          <a:prstGeom prst="pentagon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Gill Sans"/>
              <a:cs typeface="Gill Sans"/>
            </a:endParaRPr>
          </a:p>
        </p:txBody>
      </p:sp>
      <p:pic>
        <p:nvPicPr>
          <p:cNvPr id="94" name="Picture 93"/>
          <p:cNvPicPr>
            <a:picLocks noChangeAspect="1"/>
          </p:cNvPicPr>
          <p:nvPr/>
        </p:nvPicPr>
        <p:blipFill rotWithShape="1">
          <a:blip r:embed="rId4"/>
          <a:srcRect b="17662"/>
          <a:stretch/>
        </p:blipFill>
        <p:spPr>
          <a:xfrm>
            <a:off x="7021285" y="5681952"/>
            <a:ext cx="555841" cy="533947"/>
          </a:xfrm>
          <a:prstGeom prst="rect">
            <a:avLst/>
          </a:prstGeom>
        </p:spPr>
      </p:pic>
      <p:pic>
        <p:nvPicPr>
          <p:cNvPr id="95" name="Picture 94" descr="noun_1248_cc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96" b="21682"/>
          <a:stretch/>
        </p:blipFill>
        <p:spPr>
          <a:xfrm>
            <a:off x="7042733" y="5228053"/>
            <a:ext cx="512944" cy="428016"/>
          </a:xfrm>
          <a:prstGeom prst="rect">
            <a:avLst/>
          </a:prstGeom>
        </p:spPr>
      </p:pic>
      <p:pic>
        <p:nvPicPr>
          <p:cNvPr id="99" name="Picture 98" descr="noun_5393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923" y="4683473"/>
            <a:ext cx="530564" cy="530564"/>
          </a:xfrm>
          <a:prstGeom prst="rect">
            <a:avLst/>
          </a:prstGeom>
        </p:spPr>
      </p:pic>
      <p:sp>
        <p:nvSpPr>
          <p:cNvPr id="101" name="TextBox 100"/>
          <p:cNvSpPr txBox="1"/>
          <p:nvPr/>
        </p:nvSpPr>
        <p:spPr>
          <a:xfrm>
            <a:off x="7595821" y="2113441"/>
            <a:ext cx="1258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Sampling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7595821" y="2624675"/>
            <a:ext cx="1689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Similarity Join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7595821" y="3104917"/>
            <a:ext cx="1258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Filtering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7595821" y="4734721"/>
            <a:ext cx="145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Rule-based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7595821" y="5255959"/>
            <a:ext cx="1792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Learning-based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7595821" y="5772244"/>
            <a:ext cx="1792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Crowd-based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986369" y="1587982"/>
            <a:ext cx="206029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Gill Sans"/>
                <a:cs typeface="Gill Sans"/>
              </a:rPr>
              <a:t>Logical Operators</a:t>
            </a:r>
            <a:endParaRPr lang="en-US" sz="2000" dirty="0">
              <a:latin typeface="Gill Sans"/>
              <a:cs typeface="Gill Sans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6986369" y="4279499"/>
            <a:ext cx="214960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Gill Sans"/>
                <a:cs typeface="Gill Sans"/>
              </a:rPr>
              <a:t>Physical Operators</a:t>
            </a:r>
            <a:endParaRPr lang="en-US" sz="2000" dirty="0">
              <a:latin typeface="Gill Sans"/>
              <a:cs typeface="Gill Sans"/>
            </a:endParaRPr>
          </a:p>
        </p:txBody>
      </p:sp>
      <p:sp>
        <p:nvSpPr>
          <p:cNvPr id="3" name="Oval 2"/>
          <p:cNvSpPr/>
          <p:nvPr/>
        </p:nvSpPr>
        <p:spPr>
          <a:xfrm>
            <a:off x="7113853" y="3606800"/>
            <a:ext cx="394387" cy="39438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595821" y="3606800"/>
            <a:ext cx="1134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Extraction</a:t>
            </a:r>
            <a:endParaRPr lang="en-US" dirty="0"/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2809" y="4719652"/>
            <a:ext cx="546100" cy="5461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63456" y="4781021"/>
            <a:ext cx="520700" cy="596900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82976" y="4756439"/>
            <a:ext cx="475138" cy="54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783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/>
          <p:cNvSpPr/>
          <p:nvPr/>
        </p:nvSpPr>
        <p:spPr>
          <a:xfrm>
            <a:off x="283295" y="1095717"/>
            <a:ext cx="8860705" cy="448485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52" name="Straight Arrow Connector 51"/>
          <p:cNvCxnSpPr/>
          <p:nvPr/>
        </p:nvCxnSpPr>
        <p:spPr>
          <a:xfrm flipV="1">
            <a:off x="429203" y="3177804"/>
            <a:ext cx="8581443" cy="4224"/>
          </a:xfrm>
          <a:prstGeom prst="straightConnector1">
            <a:avLst/>
          </a:prstGeom>
          <a:solidFill>
            <a:srgbClr val="D5B9C5"/>
          </a:solidFill>
          <a:ln w="19050" cmpd="sng">
            <a:solidFill>
              <a:schemeClr val="bg1">
                <a:lumMod val="50000"/>
              </a:schemeClr>
            </a:solidFill>
            <a:prstDash val="sysDot"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916442" y="4883068"/>
            <a:ext cx="8011748" cy="464857"/>
          </a:xfrm>
          <a:prstGeom prst="rect">
            <a:avLst/>
          </a:prstGeom>
          <a:solidFill>
            <a:srgbClr val="FFC000">
              <a:alpha val="42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I.T. &amp; Analyst &amp; Domain Expert</a:t>
            </a:r>
          </a:p>
        </p:txBody>
      </p:sp>
      <p:sp>
        <p:nvSpPr>
          <p:cNvPr id="18" name="Rectangle 17"/>
          <p:cNvSpPr/>
          <p:nvPr/>
        </p:nvSpPr>
        <p:spPr>
          <a:xfrm>
            <a:off x="5884215" y="1497156"/>
            <a:ext cx="3043975" cy="520880"/>
          </a:xfrm>
          <a:prstGeom prst="rect">
            <a:avLst/>
          </a:prstGeom>
          <a:solidFill>
            <a:schemeClr val="accent5">
              <a:alpha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Analyst/Data Scientist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25577" y="1499287"/>
            <a:ext cx="4946638" cy="518748"/>
          </a:xfrm>
          <a:prstGeom prst="rect">
            <a:avLst/>
          </a:prstGeom>
          <a:solidFill>
            <a:srgbClr val="AABCE9">
              <a:alpha val="51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I.T. Infrastructure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2059458" y="3169565"/>
            <a:ext cx="4520006" cy="2132"/>
          </a:xfrm>
          <a:prstGeom prst="straightConnector1">
            <a:avLst/>
          </a:prstGeom>
          <a:solidFill>
            <a:srgbClr val="D5B9C5"/>
          </a:solidFill>
          <a:ln w="57150" cmpd="sng">
            <a:solidFill>
              <a:srgbClr val="F80068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gular Pentagon 4"/>
          <p:cNvSpPr/>
          <p:nvPr/>
        </p:nvSpPr>
        <p:spPr>
          <a:xfrm>
            <a:off x="4970015" y="2797211"/>
            <a:ext cx="766317" cy="746839"/>
          </a:xfrm>
          <a:prstGeom prst="pentagon">
            <a:avLst/>
          </a:prstGeom>
          <a:solidFill>
            <a:srgbClr val="FC26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6" name="Isosceles Triangle 11"/>
          <p:cNvSpPr/>
          <p:nvPr/>
        </p:nvSpPr>
        <p:spPr>
          <a:xfrm>
            <a:off x="3656847" y="2784748"/>
            <a:ext cx="917834" cy="771765"/>
          </a:xfrm>
          <a:prstGeom prst="triangle">
            <a:avLst/>
          </a:prstGeom>
          <a:solidFill>
            <a:srgbClr val="FC26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394864" y="2819818"/>
            <a:ext cx="757024" cy="701625"/>
          </a:xfrm>
          <a:prstGeom prst="rect">
            <a:avLst/>
          </a:prstGeom>
          <a:solidFill>
            <a:srgbClr val="FC26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40000" contrast="-40000"/>
          </a:blip>
          <a:stretch>
            <a:fillRect/>
          </a:stretch>
        </p:blipFill>
        <p:spPr>
          <a:xfrm>
            <a:off x="6414925" y="2567595"/>
            <a:ext cx="1163356" cy="133360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167358" y="2930253"/>
            <a:ext cx="881973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Gill Sans" charset="0"/>
                <a:ea typeface="Gill Sans" charset="0"/>
                <a:cs typeface="Gill Sans" charset="0"/>
              </a:rPr>
              <a:t>Data</a:t>
            </a:r>
            <a:endParaRPr lang="en-US" sz="2000" dirty="0"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7784" y="2727156"/>
            <a:ext cx="1199338" cy="86202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369259" y="3560099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Gill Sans" charset="0"/>
                <a:ea typeface="Gill Sans" charset="0"/>
                <a:cs typeface="Gill Sans" charset="0"/>
              </a:rPr>
              <a:t>Dedup</a:t>
            </a:r>
            <a:endParaRPr lang="en-US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77984" y="3560099"/>
            <a:ext cx="875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" charset="0"/>
                <a:ea typeface="Gill Sans" charset="0"/>
                <a:cs typeface="Gill Sans" charset="0"/>
              </a:rPr>
              <a:t>Sample</a:t>
            </a:r>
            <a:endParaRPr lang="en-US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710561" y="3560099"/>
            <a:ext cx="1342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" charset="0"/>
                <a:ea typeface="Gill Sans" charset="0"/>
                <a:cs typeface="Gill Sans" charset="0"/>
              </a:rPr>
              <a:t>Rm Outliers</a:t>
            </a:r>
            <a:endParaRPr lang="en-US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512798" y="3560099"/>
            <a:ext cx="937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Gill Sans" charset="0"/>
                <a:ea typeface="Gill Sans" charset="0"/>
                <a:cs typeface="Gill Sans" charset="0"/>
              </a:rPr>
              <a:t>Analysis</a:t>
            </a:r>
            <a:endParaRPr lang="en-US"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20" name="Curved Connector 19"/>
          <p:cNvCxnSpPr/>
          <p:nvPr/>
        </p:nvCxnSpPr>
        <p:spPr>
          <a:xfrm rot="16200000" flipH="1" flipV="1">
            <a:off x="5554084" y="-53552"/>
            <a:ext cx="92662" cy="5654077"/>
          </a:xfrm>
          <a:prstGeom prst="curvedConnector3">
            <a:avLst>
              <a:gd name="adj1" fmla="val -246703"/>
            </a:avLst>
          </a:prstGeom>
          <a:ln w="28575" cmpd="sng">
            <a:solidFill>
              <a:schemeClr val="tx1">
                <a:lumMod val="50000"/>
                <a:lumOff val="50000"/>
              </a:schemeClr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 rot="16200000">
            <a:off x="-42686" y="2054485"/>
            <a:ext cx="10774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Current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 rot="16200000">
            <a:off x="-605052" y="4122186"/>
            <a:ext cx="22022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Future Directions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3015121" y="4229449"/>
            <a:ext cx="4146980" cy="52807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Interactive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i</a:t>
            </a:r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nspect, </a:t>
            </a:r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c</a:t>
            </a:r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Josefin Sans" charset="0"/>
                <a:ea typeface="Josefin Sans" charset="0"/>
                <a:cs typeface="Josefin Sans" charset="0"/>
              </a:rPr>
              <a:t>hange, auto-tune loop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Josefin Sans" charset="0"/>
              <a:ea typeface="Josefin Sans" charset="0"/>
              <a:cs typeface="Josefin Sans" charset="0"/>
            </a:endParaRPr>
          </a:p>
        </p:txBody>
      </p:sp>
      <p:cxnSp>
        <p:nvCxnSpPr>
          <p:cNvPr id="31" name="Straight Arrow Connector 30"/>
          <p:cNvCxnSpPr>
            <a:stCxn id="14" idx="2"/>
          </p:cNvCxnSpPr>
          <p:nvPr/>
        </p:nvCxnSpPr>
        <p:spPr>
          <a:xfrm>
            <a:off x="2777384" y="3929431"/>
            <a:ext cx="674348" cy="289661"/>
          </a:xfrm>
          <a:prstGeom prst="straightConnector1">
            <a:avLst/>
          </a:prstGeom>
          <a:ln w="28575" cmpd="sng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5" idx="2"/>
          </p:cNvCxnSpPr>
          <p:nvPr/>
        </p:nvCxnSpPr>
        <p:spPr>
          <a:xfrm>
            <a:off x="4115765" y="3929431"/>
            <a:ext cx="203696" cy="318624"/>
          </a:xfrm>
          <a:prstGeom prst="straightConnector1">
            <a:avLst/>
          </a:prstGeom>
          <a:ln w="28575" cmpd="sng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6" idx="2"/>
          </p:cNvCxnSpPr>
          <p:nvPr/>
        </p:nvCxnSpPr>
        <p:spPr>
          <a:xfrm flipH="1">
            <a:off x="5135406" y="3929431"/>
            <a:ext cx="246172" cy="312268"/>
          </a:xfrm>
          <a:prstGeom prst="straightConnector1">
            <a:avLst/>
          </a:prstGeom>
          <a:ln w="28575" cmpd="sng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7" idx="2"/>
          </p:cNvCxnSpPr>
          <p:nvPr/>
        </p:nvCxnSpPr>
        <p:spPr>
          <a:xfrm flipH="1">
            <a:off x="5949528" y="3929431"/>
            <a:ext cx="1032085" cy="289661"/>
          </a:xfrm>
          <a:prstGeom prst="straightConnector1">
            <a:avLst/>
          </a:prstGeom>
          <a:ln w="28575" cmpd="sng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55" idx="2"/>
          </p:cNvCxnSpPr>
          <p:nvPr/>
        </p:nvCxnSpPr>
        <p:spPr>
          <a:xfrm flipH="1">
            <a:off x="6512798" y="3929431"/>
            <a:ext cx="1857650" cy="326431"/>
          </a:xfrm>
          <a:prstGeom prst="straightConnector1">
            <a:avLst/>
          </a:prstGeom>
          <a:ln w="28575" cmpd="sng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V="1">
            <a:off x="7266172" y="3175257"/>
            <a:ext cx="619778" cy="3398"/>
          </a:xfrm>
          <a:prstGeom prst="straightConnector1">
            <a:avLst/>
          </a:prstGeom>
          <a:solidFill>
            <a:srgbClr val="D5B9C5"/>
          </a:solidFill>
          <a:ln w="57150" cmpd="sng">
            <a:solidFill>
              <a:srgbClr val="F80068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4651405" y="2122761"/>
            <a:ext cx="1898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Josefin Sans" charset="0"/>
                <a:ea typeface="Josefin Sans" charset="0"/>
                <a:cs typeface="Josefin Sans" charset="0"/>
              </a:rPr>
              <a:t>slow feedback loop</a:t>
            </a:r>
            <a:endParaRPr lang="en-US">
              <a:latin typeface="Josefin Sans" charset="0"/>
              <a:ea typeface="Josefin Sans" charset="0"/>
              <a:cs typeface="Josefin Sans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7945491" y="3560099"/>
            <a:ext cx="849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Gill Sans" charset="0"/>
                <a:ea typeface="Gill Sans" charset="0"/>
                <a:cs typeface="Gill Sans" charset="0"/>
              </a:rPr>
              <a:t>Inspect</a:t>
            </a:r>
            <a:endParaRPr lang="en-US"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075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Arrow Connector 13"/>
          <p:cNvCxnSpPr/>
          <p:nvPr/>
        </p:nvCxnSpPr>
        <p:spPr>
          <a:xfrm>
            <a:off x="1915360" y="5093741"/>
            <a:ext cx="5732099" cy="0"/>
          </a:xfrm>
          <a:prstGeom prst="straightConnector1">
            <a:avLst/>
          </a:prstGeom>
          <a:solidFill>
            <a:srgbClr val="D5B9C5"/>
          </a:solidFill>
          <a:ln w="28575" cmpd="sng">
            <a:solidFill>
              <a:srgbClr val="F80068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6" name="Group 35"/>
          <p:cNvGrpSpPr/>
          <p:nvPr/>
        </p:nvGrpSpPr>
        <p:grpSpPr>
          <a:xfrm>
            <a:off x="2020239" y="4722228"/>
            <a:ext cx="1693456" cy="1510445"/>
            <a:chOff x="2755566" y="2448775"/>
            <a:chExt cx="1693456" cy="1510445"/>
          </a:xfrm>
        </p:grpSpPr>
        <p:grpSp>
          <p:nvGrpSpPr>
            <p:cNvPr id="13" name="Group 12"/>
            <p:cNvGrpSpPr/>
            <p:nvPr/>
          </p:nvGrpSpPr>
          <p:grpSpPr>
            <a:xfrm>
              <a:off x="3129056" y="2448775"/>
              <a:ext cx="731469" cy="731469"/>
              <a:chOff x="6410959" y="4582809"/>
              <a:chExt cx="731469" cy="731469"/>
            </a:xfrm>
          </p:grpSpPr>
          <p:sp>
            <p:nvSpPr>
              <p:cNvPr id="11" name="Oval 10"/>
              <p:cNvSpPr/>
              <p:nvPr/>
            </p:nvSpPr>
            <p:spPr>
              <a:xfrm>
                <a:off x="6410959" y="4582809"/>
                <a:ext cx="731469" cy="731469"/>
              </a:xfrm>
              <a:prstGeom prst="ellipse">
                <a:avLst/>
              </a:prstGeom>
              <a:solidFill>
                <a:srgbClr val="FC265C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" name="Picture 11" descr="noun_5393.png"/>
              <p:cNvPicPr>
                <a:picLocks noChangeAspect="1"/>
              </p:cNvPicPr>
              <p:nvPr/>
            </p:nvPicPr>
            <p:blipFill>
              <a:blip r:embed="rId2">
                <a:duotone>
                  <a:prstClr val="black"/>
                  <a:srgbClr val="FEFDFF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67077" y="4863266"/>
                <a:ext cx="364189" cy="38682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4" name="TextBox 23"/>
            <p:cNvSpPr txBox="1"/>
            <p:nvPr/>
          </p:nvSpPr>
          <p:spPr>
            <a:xfrm>
              <a:off x="2755566" y="3312889"/>
              <a:ext cx="1693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Gill Sans"/>
                  <a:cs typeface="Gill Sans"/>
                </a:rPr>
                <a:t>Extract address and category</a:t>
              </a:r>
              <a:endParaRPr lang="en-US" dirty="0">
                <a:latin typeface="Gill Sans"/>
                <a:cs typeface="Gill Sans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984408" y="4623373"/>
            <a:ext cx="1508009" cy="1609300"/>
            <a:chOff x="5210122" y="2349920"/>
            <a:chExt cx="1508009" cy="1609300"/>
          </a:xfrm>
        </p:grpSpPr>
        <p:sp>
          <p:nvSpPr>
            <p:cNvPr id="7" name="Isosceles Triangle 6"/>
            <p:cNvSpPr/>
            <p:nvPr/>
          </p:nvSpPr>
          <p:spPr>
            <a:xfrm>
              <a:off x="5376199" y="2349920"/>
              <a:ext cx="917834" cy="771765"/>
            </a:xfrm>
            <a:prstGeom prst="triangle">
              <a:avLst/>
            </a:prstGeom>
            <a:solidFill>
              <a:srgbClr val="FC265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Gill Sans"/>
                <a:cs typeface="Gill Sans"/>
              </a:endParaRPr>
            </a:p>
          </p:txBody>
        </p:sp>
        <p:pic>
          <p:nvPicPr>
            <p:cNvPr id="8" name="Picture 7" descr="noun_1248_cc.png"/>
            <p:cNvPicPr>
              <a:picLocks noChangeAspect="1"/>
            </p:cNvPicPr>
            <p:nvPr/>
          </p:nvPicPr>
          <p:blipFill rotWithShape="1">
            <a:blip r:embed="rId3">
              <a:duotone>
                <a:prstClr val="black"/>
                <a:srgbClr val="FEFDFF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796" b="21682"/>
            <a:stretch/>
          </p:blipFill>
          <p:spPr>
            <a:xfrm>
              <a:off x="5535482" y="2765317"/>
              <a:ext cx="355298" cy="3148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" name="TextBox 26"/>
            <p:cNvSpPr txBox="1"/>
            <p:nvPr/>
          </p:nvSpPr>
          <p:spPr>
            <a:xfrm>
              <a:off x="5210122" y="3312889"/>
              <a:ext cx="15080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>
                  <a:latin typeface="Gill Sans"/>
                  <a:cs typeface="Gill Sans"/>
                </a:rPr>
                <a:t>Deduplicate</a:t>
              </a:r>
              <a:r>
                <a:rPr lang="en-US" dirty="0" smtClean="0">
                  <a:latin typeface="Gill Sans"/>
                  <a:cs typeface="Gill Sans"/>
                </a:rPr>
                <a:t> by </a:t>
              </a:r>
              <a:r>
                <a:rPr lang="en-US" dirty="0" err="1" smtClean="0">
                  <a:latin typeface="Gill Sans"/>
                  <a:cs typeface="Gill Sans"/>
                </a:rPr>
                <a:t>addr</a:t>
              </a:r>
              <a:endParaRPr lang="en-US" dirty="0" smtClean="0">
                <a:latin typeface="Gill Sans"/>
                <a:cs typeface="Gill Sans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644512" y="4471807"/>
            <a:ext cx="1142260" cy="1760866"/>
            <a:chOff x="598592" y="2198354"/>
            <a:chExt cx="1142260" cy="1760866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8384" y="2198354"/>
              <a:ext cx="1008656" cy="815187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6783" y="2399548"/>
              <a:ext cx="1008656" cy="800852"/>
            </a:xfrm>
            <a:prstGeom prst="rect">
              <a:avLst/>
            </a:prstGeom>
          </p:spPr>
        </p:pic>
        <p:sp>
          <p:nvSpPr>
            <p:cNvPr id="28" name="TextBox 27"/>
            <p:cNvSpPr txBox="1"/>
            <p:nvPr/>
          </p:nvSpPr>
          <p:spPr>
            <a:xfrm>
              <a:off x="598592" y="3312889"/>
              <a:ext cx="11422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Gill Sans"/>
                  <a:cs typeface="Gill Sans"/>
                </a:rPr>
                <a:t>Scraped </a:t>
              </a:r>
            </a:p>
            <a:p>
              <a:pPr algn="ctr"/>
              <a:r>
                <a:rPr lang="en-US" dirty="0" smtClean="0">
                  <a:latin typeface="Gill Sans"/>
                  <a:cs typeface="Gill Sans"/>
                </a:rPr>
                <a:t>Webpages</a:t>
              </a:r>
              <a:endParaRPr lang="en-US" dirty="0">
                <a:latin typeface="Gill Sans"/>
                <a:cs typeface="Gill Sans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3640307" y="2183580"/>
            <a:ext cx="1130771" cy="1442048"/>
            <a:chOff x="1426834" y="493180"/>
            <a:chExt cx="1130771" cy="1442048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6">
              <a:biLevel thresh="75000"/>
            </a:blip>
            <a:stretch>
              <a:fillRect/>
            </a:stretch>
          </p:blipFill>
          <p:spPr>
            <a:xfrm>
              <a:off x="1574800" y="901524"/>
              <a:ext cx="826963" cy="1033704"/>
            </a:xfrm>
            <a:prstGeom prst="rect">
              <a:avLst/>
            </a:prstGeom>
          </p:spPr>
        </p:pic>
        <p:sp>
          <p:nvSpPr>
            <p:cNvPr id="41" name="Rectangle 40"/>
            <p:cNvSpPr/>
            <p:nvPr/>
          </p:nvSpPr>
          <p:spPr>
            <a:xfrm>
              <a:off x="1426834" y="493180"/>
              <a:ext cx="1130771" cy="591115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User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3374549" y="3775041"/>
            <a:ext cx="626352" cy="1307331"/>
            <a:chOff x="4947555" y="3570941"/>
            <a:chExt cx="626352" cy="1307331"/>
          </a:xfrm>
        </p:grpSpPr>
        <p:sp>
          <p:nvSpPr>
            <p:cNvPr id="38" name="TextBox 37"/>
            <p:cNvSpPr txBox="1"/>
            <p:nvPr/>
          </p:nvSpPr>
          <p:spPr>
            <a:xfrm rot="5400000">
              <a:off x="4835243" y="4098619"/>
              <a:ext cx="1184940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dirty="0" smtClean="0">
                  <a:solidFill>
                    <a:schemeClr val="bg1">
                      <a:lumMod val="50000"/>
                    </a:schemeClr>
                  </a:solidFill>
                </a:rPr>
                <a:t>User Feedback</a:t>
              </a:r>
              <a:endParaRPr lang="en-US" sz="13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 flipV="1">
              <a:off x="5261290" y="3570941"/>
              <a:ext cx="0" cy="1307331"/>
            </a:xfrm>
            <a:prstGeom prst="straightConnector1">
              <a:avLst/>
            </a:prstGeom>
            <a:ln w="19050" cmpd="sng">
              <a:solidFill>
                <a:schemeClr val="tx1">
                  <a:lumMod val="50000"/>
                  <a:lumOff val="50000"/>
                </a:schemeClr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 rot="16200000">
              <a:off x="4538439" y="4079163"/>
              <a:ext cx="1110619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dirty="0" smtClean="0">
                  <a:solidFill>
                    <a:schemeClr val="bg1">
                      <a:lumMod val="50000"/>
                    </a:schemeClr>
                  </a:solidFill>
                </a:rPr>
                <a:t>Partial results</a:t>
              </a:r>
              <a:endParaRPr lang="en-US" sz="13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5167001" y="3775042"/>
            <a:ext cx="674407" cy="1307331"/>
            <a:chOff x="6972736" y="3570942"/>
            <a:chExt cx="674407" cy="1307331"/>
          </a:xfrm>
        </p:grpSpPr>
        <p:sp>
          <p:nvSpPr>
            <p:cNvPr id="54" name="TextBox 53"/>
            <p:cNvSpPr txBox="1"/>
            <p:nvPr/>
          </p:nvSpPr>
          <p:spPr>
            <a:xfrm rot="5400000">
              <a:off x="6908479" y="4098620"/>
              <a:ext cx="1184940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dirty="0" smtClean="0">
                  <a:solidFill>
                    <a:schemeClr val="bg1">
                      <a:lumMod val="50000"/>
                    </a:schemeClr>
                  </a:solidFill>
                </a:rPr>
                <a:t>User Feedback</a:t>
              </a:r>
              <a:endParaRPr lang="en-US" sz="13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V="1">
              <a:off x="7334526" y="3570942"/>
              <a:ext cx="0" cy="1307331"/>
            </a:xfrm>
            <a:prstGeom prst="straightConnector1">
              <a:avLst/>
            </a:prstGeom>
            <a:ln w="19050" cmpd="sng">
              <a:solidFill>
                <a:schemeClr val="tx1">
                  <a:lumMod val="50000"/>
                  <a:lumOff val="50000"/>
                </a:schemeClr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/>
            <p:cNvSpPr txBox="1"/>
            <p:nvPr/>
          </p:nvSpPr>
          <p:spPr>
            <a:xfrm rot="16200000">
              <a:off x="6563620" y="4079164"/>
              <a:ext cx="1110619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dirty="0" smtClean="0">
                  <a:solidFill>
                    <a:schemeClr val="bg1">
                      <a:lumMod val="50000"/>
                    </a:schemeClr>
                  </a:solidFill>
                </a:rPr>
                <a:t>Partial results</a:t>
              </a:r>
              <a:endParaRPr lang="en-US" sz="13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57" name="Left Brace 56"/>
          <p:cNvSpPr/>
          <p:nvPr/>
        </p:nvSpPr>
        <p:spPr>
          <a:xfrm rot="5400000">
            <a:off x="4080982" y="137057"/>
            <a:ext cx="138200" cy="6994757"/>
          </a:xfrm>
          <a:prstGeom prst="leftBrace">
            <a:avLst>
              <a:gd name="adj1" fmla="val 116874"/>
              <a:gd name="adj2" fmla="val 49263"/>
            </a:avLst>
          </a:prstGeom>
          <a:ln w="19050" cmpd="sng">
            <a:solidFill>
              <a:schemeClr val="tx1">
                <a:lumMod val="50000"/>
                <a:lumOff val="50000"/>
              </a:schemeClr>
            </a:solidFill>
            <a:prstDash val="solid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/>
          <p:cNvGrpSpPr/>
          <p:nvPr/>
        </p:nvGrpSpPr>
        <p:grpSpPr>
          <a:xfrm>
            <a:off x="5886701" y="4623373"/>
            <a:ext cx="1508009" cy="1609300"/>
            <a:chOff x="5210122" y="2349920"/>
            <a:chExt cx="1508009" cy="1609300"/>
          </a:xfrm>
        </p:grpSpPr>
        <p:sp>
          <p:nvSpPr>
            <p:cNvPr id="61" name="Isosceles Triangle 60"/>
            <p:cNvSpPr/>
            <p:nvPr/>
          </p:nvSpPr>
          <p:spPr>
            <a:xfrm>
              <a:off x="5376199" y="2349920"/>
              <a:ext cx="917834" cy="771765"/>
            </a:xfrm>
            <a:prstGeom prst="triangle">
              <a:avLst/>
            </a:prstGeom>
            <a:solidFill>
              <a:srgbClr val="FC265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Gill Sans"/>
                <a:cs typeface="Gill Sans"/>
              </a:endParaRPr>
            </a:p>
          </p:txBody>
        </p:sp>
        <p:pic>
          <p:nvPicPr>
            <p:cNvPr id="62" name="Picture 61" descr="noun_1248_cc.png"/>
            <p:cNvPicPr>
              <a:picLocks noChangeAspect="1"/>
            </p:cNvPicPr>
            <p:nvPr/>
          </p:nvPicPr>
          <p:blipFill rotWithShape="1">
            <a:blip r:embed="rId3">
              <a:duotone>
                <a:prstClr val="black"/>
                <a:srgbClr val="FEFDFF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796" b="21682"/>
            <a:stretch/>
          </p:blipFill>
          <p:spPr>
            <a:xfrm>
              <a:off x="5535482" y="2765317"/>
              <a:ext cx="355298" cy="3148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" name="TextBox 62"/>
            <p:cNvSpPr txBox="1"/>
            <p:nvPr/>
          </p:nvSpPr>
          <p:spPr>
            <a:xfrm>
              <a:off x="5210122" y="3312889"/>
              <a:ext cx="15080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>
                  <a:latin typeface="Gill Sans"/>
                  <a:cs typeface="Gill Sans"/>
                </a:rPr>
                <a:t>Deduplicate</a:t>
              </a:r>
              <a:r>
                <a:rPr lang="en-US" dirty="0" smtClean="0">
                  <a:latin typeface="Gill Sans"/>
                  <a:cs typeface="Gill Sans"/>
                </a:rPr>
                <a:t> categories</a:t>
              </a: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6843401" y="3775042"/>
            <a:ext cx="674407" cy="1307331"/>
            <a:chOff x="6972736" y="3570942"/>
            <a:chExt cx="674407" cy="1307331"/>
          </a:xfrm>
        </p:grpSpPr>
        <p:sp>
          <p:nvSpPr>
            <p:cNvPr id="67" name="TextBox 66"/>
            <p:cNvSpPr txBox="1"/>
            <p:nvPr/>
          </p:nvSpPr>
          <p:spPr>
            <a:xfrm rot="5400000">
              <a:off x="6908479" y="4098620"/>
              <a:ext cx="1184940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dirty="0" smtClean="0">
                  <a:solidFill>
                    <a:schemeClr val="bg1">
                      <a:lumMod val="50000"/>
                    </a:schemeClr>
                  </a:solidFill>
                </a:rPr>
                <a:t>User Feedback</a:t>
              </a:r>
              <a:endParaRPr lang="en-US" sz="13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68" name="Straight Arrow Connector 67"/>
            <p:cNvCxnSpPr/>
            <p:nvPr/>
          </p:nvCxnSpPr>
          <p:spPr>
            <a:xfrm flipV="1">
              <a:off x="7334526" y="3570942"/>
              <a:ext cx="0" cy="1307331"/>
            </a:xfrm>
            <a:prstGeom prst="straightConnector1">
              <a:avLst/>
            </a:prstGeom>
            <a:ln w="19050" cmpd="sng">
              <a:solidFill>
                <a:schemeClr val="tx1">
                  <a:lumMod val="50000"/>
                  <a:lumOff val="50000"/>
                </a:schemeClr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/>
            <p:cNvSpPr txBox="1"/>
            <p:nvPr/>
          </p:nvSpPr>
          <p:spPr>
            <a:xfrm rot="16200000">
              <a:off x="6563620" y="4079164"/>
              <a:ext cx="1110619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dirty="0" smtClean="0">
                  <a:solidFill>
                    <a:schemeClr val="bg1">
                      <a:lumMod val="50000"/>
                    </a:schemeClr>
                  </a:solidFill>
                </a:rPr>
                <a:t>Partial results</a:t>
              </a:r>
              <a:endParaRPr lang="en-US" sz="13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70" name="TextBox 69"/>
          <p:cNvSpPr txBox="1"/>
          <p:nvPr/>
        </p:nvSpPr>
        <p:spPr>
          <a:xfrm>
            <a:off x="7839675" y="4632076"/>
            <a:ext cx="13661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Cleaned restaurant 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165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/>
        </p:nvGrpSpPr>
        <p:grpSpPr>
          <a:xfrm>
            <a:off x="484782" y="338988"/>
            <a:ext cx="6432291" cy="1222563"/>
            <a:chOff x="484782" y="475053"/>
            <a:chExt cx="6432291" cy="1222563"/>
          </a:xfrm>
        </p:grpSpPr>
        <p:cxnSp>
          <p:nvCxnSpPr>
            <p:cNvPr id="14" name="Straight Arrow Connector 13"/>
            <p:cNvCxnSpPr/>
            <p:nvPr/>
          </p:nvCxnSpPr>
          <p:spPr>
            <a:xfrm>
              <a:off x="1133415" y="928460"/>
              <a:ext cx="4741359" cy="0"/>
            </a:xfrm>
            <a:prstGeom prst="straightConnector1">
              <a:avLst/>
            </a:prstGeom>
            <a:solidFill>
              <a:srgbClr val="D5B9C5"/>
            </a:solidFill>
            <a:ln w="28575" cmpd="sng">
              <a:solidFill>
                <a:srgbClr val="F80068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484782" y="743794"/>
              <a:ext cx="1083875" cy="369332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Gill Sans"/>
                  <a:cs typeface="Gill Sans"/>
                </a:rPr>
                <a:t>webpages</a:t>
              </a:r>
              <a:endParaRPr lang="en-US" dirty="0">
                <a:latin typeface="Gill Sans"/>
                <a:cs typeface="Gill San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460154" y="1112840"/>
              <a:ext cx="1470274" cy="584776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Gill Sans"/>
                  <a:cs typeface="Gill Sans"/>
                </a:rPr>
                <a:t>Rule:</a:t>
              </a:r>
            </a:p>
            <a:p>
              <a:r>
                <a:rPr lang="en-US" sz="1600" dirty="0" smtClean="0">
                  <a:latin typeface="Gill Sans"/>
                  <a:cs typeface="Gill Sans"/>
                </a:rPr>
                <a:t>Extract address</a:t>
              </a:r>
              <a:endParaRPr lang="en-US" sz="1600" dirty="0">
                <a:latin typeface="Gill Sans"/>
                <a:cs typeface="Gill Sans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888426" y="731515"/>
              <a:ext cx="1028647" cy="369332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Gill Sans"/>
                  <a:cs typeface="Gill Sans"/>
                </a:rPr>
                <a:t>Count(*)</a:t>
              </a:r>
              <a:endParaRPr lang="en-US" dirty="0">
                <a:latin typeface="Gill Sans"/>
                <a:cs typeface="Gill Sans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2129611" y="568944"/>
              <a:ext cx="666665" cy="650117"/>
            </a:xfrm>
            <a:prstGeom prst="rect">
              <a:avLst/>
            </a:prstGeom>
            <a:solidFill>
              <a:srgbClr val="FC265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>
                <a:solidFill>
                  <a:schemeClr val="tx1"/>
                </a:solidFill>
                <a:latin typeface="Gill Sans"/>
                <a:cs typeface="Gill Sans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075207" y="1204937"/>
              <a:ext cx="770263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Gill Sans"/>
                  <a:cs typeface="Gill Sans"/>
                </a:rPr>
                <a:t>Sample</a:t>
              </a:r>
              <a:endParaRPr lang="en-US" sz="1600" dirty="0">
                <a:latin typeface="Gill Sans"/>
                <a:cs typeface="Gill Sans"/>
              </a:endParaRPr>
            </a:p>
          </p:txBody>
        </p:sp>
        <p:grpSp>
          <p:nvGrpSpPr>
            <p:cNvPr id="70" name="Group 69"/>
            <p:cNvGrpSpPr/>
            <p:nvPr/>
          </p:nvGrpSpPr>
          <p:grpSpPr>
            <a:xfrm>
              <a:off x="3494549" y="475053"/>
              <a:ext cx="731469" cy="731469"/>
              <a:chOff x="2313151" y="2188933"/>
              <a:chExt cx="731469" cy="731469"/>
            </a:xfrm>
          </p:grpSpPr>
          <p:sp>
            <p:nvSpPr>
              <p:cNvPr id="71" name="Oval 70"/>
              <p:cNvSpPr/>
              <p:nvPr/>
            </p:nvSpPr>
            <p:spPr>
              <a:xfrm>
                <a:off x="2313151" y="2188933"/>
                <a:ext cx="731469" cy="731469"/>
              </a:xfrm>
              <a:prstGeom prst="ellipse">
                <a:avLst/>
              </a:prstGeom>
              <a:solidFill>
                <a:srgbClr val="FC265C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Gill Sans"/>
                  <a:cs typeface="Gill Sans"/>
                </a:endParaRPr>
              </a:p>
            </p:txBody>
          </p:sp>
          <p:pic>
            <p:nvPicPr>
              <p:cNvPr id="72" name="Picture 71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390664" y="2295722"/>
                <a:ext cx="546100" cy="546100"/>
              </a:xfrm>
              <a:prstGeom prst="rect">
                <a:avLst/>
              </a:prstGeom>
            </p:spPr>
          </p:pic>
        </p:grpSp>
      </p:grpSp>
      <p:grpSp>
        <p:nvGrpSpPr>
          <p:cNvPr id="108" name="Group 107"/>
          <p:cNvGrpSpPr/>
          <p:nvPr/>
        </p:nvGrpSpPr>
        <p:grpSpPr>
          <a:xfrm>
            <a:off x="484782" y="2009648"/>
            <a:ext cx="5389992" cy="1222563"/>
            <a:chOff x="484782" y="2082216"/>
            <a:chExt cx="5389992" cy="1222563"/>
          </a:xfrm>
        </p:grpSpPr>
        <p:cxnSp>
          <p:nvCxnSpPr>
            <p:cNvPr id="36" name="Straight Arrow Connector 35"/>
            <p:cNvCxnSpPr/>
            <p:nvPr/>
          </p:nvCxnSpPr>
          <p:spPr>
            <a:xfrm>
              <a:off x="1367750" y="2505195"/>
              <a:ext cx="4507024" cy="0"/>
            </a:xfrm>
            <a:prstGeom prst="straightConnector1">
              <a:avLst/>
            </a:prstGeom>
            <a:solidFill>
              <a:srgbClr val="D5B9C5"/>
            </a:solidFill>
            <a:ln w="28575" cmpd="sng">
              <a:solidFill>
                <a:srgbClr val="F80068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484782" y="2302513"/>
              <a:ext cx="1083875" cy="369332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Gill Sans"/>
                  <a:cs typeface="Gill Sans"/>
                </a:rPr>
                <a:t>webpages</a:t>
              </a:r>
              <a:endParaRPr lang="en-US" dirty="0">
                <a:latin typeface="Gill Sans"/>
                <a:cs typeface="Gill Sans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2051750" y="2720003"/>
              <a:ext cx="1470274" cy="584776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Gill Sans"/>
                  <a:cs typeface="Gill Sans"/>
                </a:rPr>
                <a:t>Rule:</a:t>
              </a:r>
            </a:p>
            <a:p>
              <a:r>
                <a:rPr lang="en-US" sz="1600" dirty="0" smtClean="0">
                  <a:latin typeface="Gill Sans"/>
                  <a:cs typeface="Gill Sans"/>
                </a:rPr>
                <a:t>Extract address</a:t>
              </a:r>
              <a:endParaRPr lang="en-US" sz="1600" dirty="0">
                <a:latin typeface="Gill Sans"/>
                <a:cs typeface="Gill Sans"/>
              </a:endParaRPr>
            </a:p>
          </p:txBody>
        </p:sp>
        <p:grpSp>
          <p:nvGrpSpPr>
            <p:cNvPr id="81" name="Group 80"/>
            <p:cNvGrpSpPr/>
            <p:nvPr/>
          </p:nvGrpSpPr>
          <p:grpSpPr>
            <a:xfrm>
              <a:off x="2086145" y="2082216"/>
              <a:ext cx="731469" cy="731469"/>
              <a:chOff x="2313151" y="2188933"/>
              <a:chExt cx="731469" cy="731469"/>
            </a:xfrm>
          </p:grpSpPr>
          <p:sp>
            <p:nvSpPr>
              <p:cNvPr id="82" name="Oval 81"/>
              <p:cNvSpPr/>
              <p:nvPr/>
            </p:nvSpPr>
            <p:spPr>
              <a:xfrm>
                <a:off x="2313151" y="2188933"/>
                <a:ext cx="731469" cy="731469"/>
              </a:xfrm>
              <a:prstGeom prst="ellipse">
                <a:avLst/>
              </a:prstGeom>
              <a:solidFill>
                <a:srgbClr val="FC265C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Gill Sans"/>
                  <a:cs typeface="Gill Sans"/>
                </a:endParaRPr>
              </a:p>
            </p:txBody>
          </p:sp>
          <p:pic>
            <p:nvPicPr>
              <p:cNvPr id="83" name="Picture 82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390664" y="2295722"/>
                <a:ext cx="546100" cy="546100"/>
              </a:xfrm>
              <a:prstGeom prst="rect">
                <a:avLst/>
              </a:prstGeom>
            </p:spPr>
          </p:pic>
        </p:grpSp>
      </p:grpSp>
      <p:grpSp>
        <p:nvGrpSpPr>
          <p:cNvPr id="109" name="Group 108"/>
          <p:cNvGrpSpPr/>
          <p:nvPr/>
        </p:nvGrpSpPr>
        <p:grpSpPr>
          <a:xfrm>
            <a:off x="402846" y="3684416"/>
            <a:ext cx="5471928" cy="1216268"/>
            <a:chOff x="402846" y="3720700"/>
            <a:chExt cx="5471928" cy="1216268"/>
          </a:xfrm>
        </p:grpSpPr>
        <p:cxnSp>
          <p:nvCxnSpPr>
            <p:cNvPr id="37" name="Straight Arrow Connector 36"/>
            <p:cNvCxnSpPr/>
            <p:nvPr/>
          </p:nvCxnSpPr>
          <p:spPr>
            <a:xfrm>
              <a:off x="1367750" y="4086435"/>
              <a:ext cx="4507024" cy="0"/>
            </a:xfrm>
            <a:prstGeom prst="straightConnector1">
              <a:avLst/>
            </a:prstGeom>
            <a:solidFill>
              <a:srgbClr val="D5B9C5"/>
            </a:solidFill>
            <a:ln w="28575" cmpd="sng">
              <a:solidFill>
                <a:srgbClr val="F80068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402846" y="3852606"/>
              <a:ext cx="1083875" cy="369332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Gill Sans"/>
                  <a:cs typeface="Gill Sans"/>
                </a:rPr>
                <a:t>webpages</a:t>
              </a:r>
              <a:endParaRPr lang="en-US" dirty="0">
                <a:latin typeface="Gill Sans"/>
                <a:cs typeface="Gill Sans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051750" y="4352192"/>
              <a:ext cx="1470274" cy="584776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Gill Sans"/>
                  <a:cs typeface="Gill Sans"/>
                </a:rPr>
                <a:t>Crowd:</a:t>
              </a:r>
            </a:p>
            <a:p>
              <a:r>
                <a:rPr lang="en-US" sz="1600" dirty="0" smtClean="0">
                  <a:latin typeface="Gill Sans"/>
                  <a:cs typeface="Gill Sans"/>
                </a:rPr>
                <a:t>Extract address</a:t>
              </a:r>
              <a:endParaRPr lang="en-US" sz="1600" dirty="0">
                <a:latin typeface="Gill Sans"/>
                <a:cs typeface="Gill Sans"/>
              </a:endParaRPr>
            </a:p>
          </p:txBody>
        </p:sp>
        <p:grpSp>
          <p:nvGrpSpPr>
            <p:cNvPr id="84" name="Group 83"/>
            <p:cNvGrpSpPr/>
            <p:nvPr/>
          </p:nvGrpSpPr>
          <p:grpSpPr>
            <a:xfrm>
              <a:off x="2086145" y="3720700"/>
              <a:ext cx="731469" cy="731469"/>
              <a:chOff x="3981357" y="5428673"/>
              <a:chExt cx="731469" cy="731469"/>
            </a:xfrm>
          </p:grpSpPr>
          <p:sp>
            <p:nvSpPr>
              <p:cNvPr id="85" name="Oval 84"/>
              <p:cNvSpPr/>
              <p:nvPr/>
            </p:nvSpPr>
            <p:spPr>
              <a:xfrm>
                <a:off x="3981357" y="5428673"/>
                <a:ext cx="731469" cy="731469"/>
              </a:xfrm>
              <a:prstGeom prst="ellipse">
                <a:avLst/>
              </a:prstGeom>
              <a:solidFill>
                <a:srgbClr val="FC265C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Gill Sans"/>
                  <a:cs typeface="Gill Sans"/>
                </a:endParaRPr>
              </a:p>
            </p:txBody>
          </p:sp>
          <p:pic>
            <p:nvPicPr>
              <p:cNvPr id="86" name="Picture 8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13252" y="5539315"/>
                <a:ext cx="475138" cy="549048"/>
              </a:xfrm>
              <a:prstGeom prst="rect">
                <a:avLst/>
              </a:prstGeom>
            </p:spPr>
          </p:pic>
        </p:grpSp>
      </p:grpSp>
      <p:grpSp>
        <p:nvGrpSpPr>
          <p:cNvPr id="110" name="Group 109"/>
          <p:cNvGrpSpPr/>
          <p:nvPr/>
        </p:nvGrpSpPr>
        <p:grpSpPr>
          <a:xfrm>
            <a:off x="382705" y="5385571"/>
            <a:ext cx="5492069" cy="1458322"/>
            <a:chOff x="382705" y="5449068"/>
            <a:chExt cx="5492069" cy="1458322"/>
          </a:xfrm>
        </p:grpSpPr>
        <p:sp>
          <p:nvSpPr>
            <p:cNvPr id="62" name="Freeform 61"/>
            <p:cNvSpPr/>
            <p:nvPr/>
          </p:nvSpPr>
          <p:spPr>
            <a:xfrm>
              <a:off x="2440214" y="5449068"/>
              <a:ext cx="3058304" cy="645756"/>
            </a:xfrm>
            <a:custGeom>
              <a:avLst/>
              <a:gdLst>
                <a:gd name="connsiteX0" fmla="*/ 0 w 2507226"/>
                <a:gd name="connsiteY0" fmla="*/ 931260 h 947647"/>
                <a:gd name="connsiteX1" fmla="*/ 655484 w 2507226"/>
                <a:gd name="connsiteY1" fmla="*/ 136486 h 947647"/>
                <a:gd name="connsiteX2" fmla="*/ 1900903 w 2507226"/>
                <a:gd name="connsiteY2" fmla="*/ 79131 h 947647"/>
                <a:gd name="connsiteX3" fmla="*/ 2507226 w 2507226"/>
                <a:gd name="connsiteY3" fmla="*/ 947647 h 947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7226" h="947647">
                  <a:moveTo>
                    <a:pt x="0" y="931260"/>
                  </a:moveTo>
                  <a:cubicBezTo>
                    <a:pt x="169333" y="604884"/>
                    <a:pt x="338667" y="278508"/>
                    <a:pt x="655484" y="136486"/>
                  </a:cubicBezTo>
                  <a:cubicBezTo>
                    <a:pt x="972301" y="-5536"/>
                    <a:pt x="1592279" y="-56062"/>
                    <a:pt x="1900903" y="79131"/>
                  </a:cubicBezTo>
                  <a:cubicBezTo>
                    <a:pt x="2209527" y="214324"/>
                    <a:pt x="2507226" y="947647"/>
                    <a:pt x="2507226" y="947647"/>
                  </a:cubicBezTo>
                </a:path>
              </a:pathLst>
            </a:custGeom>
            <a:ln w="28575" cmpd="sng">
              <a:solidFill>
                <a:srgbClr val="FC265C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"/>
                <a:cs typeface="Gill Sans"/>
              </a:endParaRPr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>
              <a:off x="1367750" y="6088282"/>
              <a:ext cx="4507024" cy="0"/>
            </a:xfrm>
            <a:prstGeom prst="straightConnector1">
              <a:avLst/>
            </a:prstGeom>
            <a:solidFill>
              <a:srgbClr val="D5B9C5"/>
            </a:solidFill>
            <a:ln w="28575" cmpd="sng">
              <a:solidFill>
                <a:srgbClr val="F80068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382705" y="5860754"/>
              <a:ext cx="1083875" cy="369332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Gill Sans"/>
                  <a:cs typeface="Gill Sans"/>
                </a:rPr>
                <a:t>webpages</a:t>
              </a:r>
              <a:endParaRPr lang="en-US" dirty="0">
                <a:latin typeface="Gill Sans"/>
                <a:cs typeface="Gill Sans"/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2095216" y="6322614"/>
              <a:ext cx="1470274" cy="584776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Gill Sans"/>
                  <a:cs typeface="Gill Sans"/>
                </a:rPr>
                <a:t>Rule:</a:t>
              </a:r>
            </a:p>
            <a:p>
              <a:r>
                <a:rPr lang="en-US" sz="1600" dirty="0" smtClean="0">
                  <a:latin typeface="Gill Sans"/>
                  <a:cs typeface="Gill Sans"/>
                </a:rPr>
                <a:t>Extract address</a:t>
              </a:r>
              <a:endParaRPr lang="en-US" sz="1600" dirty="0">
                <a:latin typeface="Gill Sans"/>
                <a:cs typeface="Gill Sans"/>
              </a:endParaRPr>
            </a:p>
          </p:txBody>
        </p:sp>
        <p:grpSp>
          <p:nvGrpSpPr>
            <p:cNvPr id="88" name="Group 87"/>
            <p:cNvGrpSpPr/>
            <p:nvPr/>
          </p:nvGrpSpPr>
          <p:grpSpPr>
            <a:xfrm>
              <a:off x="2129611" y="5684827"/>
              <a:ext cx="731469" cy="731469"/>
              <a:chOff x="2313151" y="2188933"/>
              <a:chExt cx="731469" cy="731469"/>
            </a:xfrm>
          </p:grpSpPr>
          <p:sp>
            <p:nvSpPr>
              <p:cNvPr id="89" name="Oval 88"/>
              <p:cNvSpPr/>
              <p:nvPr/>
            </p:nvSpPr>
            <p:spPr>
              <a:xfrm>
                <a:off x="2313151" y="2188933"/>
                <a:ext cx="731469" cy="731469"/>
              </a:xfrm>
              <a:prstGeom prst="ellipse">
                <a:avLst/>
              </a:prstGeom>
              <a:solidFill>
                <a:srgbClr val="FC265C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Gill Sans"/>
                  <a:cs typeface="Gill Sans"/>
                </a:endParaRPr>
              </a:p>
            </p:txBody>
          </p:sp>
          <p:pic>
            <p:nvPicPr>
              <p:cNvPr id="90" name="Picture 89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390664" y="2295722"/>
                <a:ext cx="546100" cy="546100"/>
              </a:xfrm>
              <a:prstGeom prst="rect">
                <a:avLst/>
              </a:prstGeom>
            </p:spPr>
          </p:pic>
        </p:grpSp>
        <p:sp>
          <p:nvSpPr>
            <p:cNvPr id="91" name="TextBox 90"/>
            <p:cNvSpPr txBox="1"/>
            <p:nvPr/>
          </p:nvSpPr>
          <p:spPr>
            <a:xfrm>
              <a:off x="4039505" y="6322614"/>
              <a:ext cx="1470274" cy="584776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Gill Sans"/>
                  <a:cs typeface="Gill Sans"/>
                </a:rPr>
                <a:t>Crowd:</a:t>
              </a:r>
            </a:p>
            <a:p>
              <a:r>
                <a:rPr lang="en-US" sz="1600" dirty="0" smtClean="0">
                  <a:latin typeface="Gill Sans"/>
                  <a:cs typeface="Gill Sans"/>
                </a:rPr>
                <a:t>Extract address</a:t>
              </a:r>
              <a:endParaRPr lang="en-US" sz="1600" dirty="0">
                <a:latin typeface="Gill Sans"/>
                <a:cs typeface="Gill Sans"/>
              </a:endParaRPr>
            </a:p>
          </p:txBody>
        </p:sp>
        <p:grpSp>
          <p:nvGrpSpPr>
            <p:cNvPr id="92" name="Group 91"/>
            <p:cNvGrpSpPr/>
            <p:nvPr/>
          </p:nvGrpSpPr>
          <p:grpSpPr>
            <a:xfrm>
              <a:off x="4073900" y="5672996"/>
              <a:ext cx="731469" cy="731469"/>
              <a:chOff x="3981357" y="5428673"/>
              <a:chExt cx="731469" cy="731469"/>
            </a:xfrm>
          </p:grpSpPr>
          <p:sp>
            <p:nvSpPr>
              <p:cNvPr id="93" name="Oval 92"/>
              <p:cNvSpPr/>
              <p:nvPr/>
            </p:nvSpPr>
            <p:spPr>
              <a:xfrm>
                <a:off x="3981357" y="5428673"/>
                <a:ext cx="731469" cy="731469"/>
              </a:xfrm>
              <a:prstGeom prst="ellipse">
                <a:avLst/>
              </a:prstGeom>
              <a:solidFill>
                <a:srgbClr val="FC265C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Gill Sans"/>
                  <a:cs typeface="Gill Sans"/>
                </a:endParaRPr>
              </a:p>
            </p:txBody>
          </p:sp>
          <p:pic>
            <p:nvPicPr>
              <p:cNvPr id="94" name="Picture 9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13252" y="5539315"/>
                <a:ext cx="475138" cy="549048"/>
              </a:xfrm>
              <a:prstGeom prst="rect">
                <a:avLst/>
              </a:prstGeom>
            </p:spPr>
          </p:pic>
        </p:grpSp>
      </p:grpSp>
      <p:sp>
        <p:nvSpPr>
          <p:cNvPr id="103" name="TextBox 102"/>
          <p:cNvSpPr txBox="1"/>
          <p:nvPr/>
        </p:nvSpPr>
        <p:spPr>
          <a:xfrm>
            <a:off x="190500" y="-9065"/>
            <a:ext cx="36150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Gill Sans"/>
                <a:cs typeface="Gill Sans"/>
              </a:rPr>
              <a:t>1. Quickly check # of restaurants</a:t>
            </a:r>
            <a:endParaRPr lang="en-US" sz="2000" dirty="0">
              <a:latin typeface="Gill Sans"/>
              <a:cs typeface="Gill Sans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90500" y="1651006"/>
            <a:ext cx="40288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Gill Sans"/>
                <a:cs typeface="Gill Sans"/>
              </a:rPr>
              <a:t>2. Quickly extract and inspect results</a:t>
            </a:r>
            <a:endParaRPr lang="en-US" sz="2000" dirty="0">
              <a:latin typeface="Gill Sans"/>
              <a:cs typeface="Gill Sans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190500" y="3320145"/>
            <a:ext cx="51713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Gill Sans"/>
                <a:cs typeface="Gill Sans"/>
              </a:rPr>
              <a:t>3. Extraction rule is low quality, switch to crowd</a:t>
            </a:r>
            <a:endParaRPr lang="en-US" sz="2000" dirty="0">
              <a:latin typeface="Gill Sans"/>
              <a:cs typeface="Gill Sans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190500" y="4985461"/>
            <a:ext cx="37976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Gill Sans"/>
                <a:cs typeface="Gill Sans"/>
              </a:rPr>
              <a:t>4. Crowd is slow, use hybrid model</a:t>
            </a:r>
            <a:endParaRPr lang="en-US" sz="20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97023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Arrow Connector 13"/>
          <p:cNvCxnSpPr/>
          <p:nvPr/>
        </p:nvCxnSpPr>
        <p:spPr>
          <a:xfrm>
            <a:off x="2016383" y="792395"/>
            <a:ext cx="4741359" cy="0"/>
          </a:xfrm>
          <a:prstGeom prst="straightConnector1">
            <a:avLst/>
          </a:prstGeom>
          <a:solidFill>
            <a:srgbClr val="D5B9C5"/>
          </a:solidFill>
          <a:ln w="28575" cmpd="sng">
            <a:solidFill>
              <a:srgbClr val="F80068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367750" y="607729"/>
            <a:ext cx="1083875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webpages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853288" y="976775"/>
            <a:ext cx="1921520" cy="338554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Gill Sans"/>
                <a:cs typeface="Gill Sans"/>
              </a:rPr>
              <a:t>Rule: Extract address</a:t>
            </a:r>
            <a:endParaRPr lang="en-US" sz="1600" dirty="0"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771394" y="595450"/>
            <a:ext cx="1028647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Count(*)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3084292" y="565148"/>
            <a:ext cx="431673" cy="420958"/>
          </a:xfrm>
          <a:prstGeom prst="rect">
            <a:avLst/>
          </a:prstGeom>
          <a:solidFill>
            <a:srgbClr val="FC26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Gill Sans"/>
              <a:cs typeface="Gill San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919359" y="976775"/>
            <a:ext cx="770263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Gill Sans"/>
                <a:cs typeface="Gill Sans"/>
              </a:rPr>
              <a:t>Sample</a:t>
            </a:r>
            <a:endParaRPr lang="en-US" sz="1600" dirty="0">
              <a:latin typeface="Gill Sans"/>
              <a:cs typeface="Gill San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4433733" y="404275"/>
            <a:ext cx="620827" cy="620827"/>
          </a:xfrm>
          <a:prstGeom prst="ellipse">
            <a:avLst/>
          </a:prstGeom>
          <a:solidFill>
            <a:srgbClr val="FC26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"/>
              <a:cs typeface="Gill Sans"/>
            </a:endParaRPr>
          </a:p>
        </p:txBody>
      </p:sp>
      <p:pic>
        <p:nvPicPr>
          <p:cNvPr id="72" name="Picture 7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5030" y="445777"/>
            <a:ext cx="546100" cy="546100"/>
          </a:xfrm>
          <a:prstGeom prst="rect">
            <a:avLst/>
          </a:prstGeom>
        </p:spPr>
      </p:pic>
      <p:cxnSp>
        <p:nvCxnSpPr>
          <p:cNvPr id="36" name="Straight Arrow Connector 35"/>
          <p:cNvCxnSpPr/>
          <p:nvPr/>
        </p:nvCxnSpPr>
        <p:spPr>
          <a:xfrm>
            <a:off x="2250718" y="1869293"/>
            <a:ext cx="4507024" cy="0"/>
          </a:xfrm>
          <a:prstGeom prst="straightConnector1">
            <a:avLst/>
          </a:prstGeom>
          <a:solidFill>
            <a:srgbClr val="D5B9C5"/>
          </a:solidFill>
          <a:ln w="28575" cmpd="sng">
            <a:solidFill>
              <a:srgbClr val="F80068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367750" y="1666611"/>
            <a:ext cx="1083875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webpages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2444884" y="2084101"/>
            <a:ext cx="1921520" cy="338554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Gill Sans"/>
                <a:cs typeface="Gill Sans"/>
              </a:rPr>
              <a:t>Rule: Extract address</a:t>
            </a:r>
            <a:endParaRPr lang="en-US" sz="1600" dirty="0">
              <a:latin typeface="Gill Sans"/>
              <a:cs typeface="Gill Sans"/>
            </a:endParaRPr>
          </a:p>
        </p:txBody>
      </p:sp>
      <p:sp>
        <p:nvSpPr>
          <p:cNvPr id="82" name="Oval 81"/>
          <p:cNvSpPr/>
          <p:nvPr/>
        </p:nvSpPr>
        <p:spPr>
          <a:xfrm>
            <a:off x="3025329" y="1511601"/>
            <a:ext cx="620827" cy="620827"/>
          </a:xfrm>
          <a:prstGeom prst="ellipse">
            <a:avLst/>
          </a:prstGeom>
          <a:solidFill>
            <a:srgbClr val="FC26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"/>
              <a:cs typeface="Gill Sans"/>
            </a:endParaRPr>
          </a:p>
        </p:txBody>
      </p:sp>
      <p:pic>
        <p:nvPicPr>
          <p:cNvPr id="83" name="Picture 8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6626" y="1553103"/>
            <a:ext cx="546100" cy="546100"/>
          </a:xfrm>
          <a:prstGeom prst="rect">
            <a:avLst/>
          </a:prstGeom>
        </p:spPr>
      </p:pic>
      <p:cxnSp>
        <p:nvCxnSpPr>
          <p:cNvPr id="37" name="Straight Arrow Connector 36"/>
          <p:cNvCxnSpPr/>
          <p:nvPr/>
        </p:nvCxnSpPr>
        <p:spPr>
          <a:xfrm>
            <a:off x="2250718" y="2916246"/>
            <a:ext cx="4507024" cy="0"/>
          </a:xfrm>
          <a:prstGeom prst="straightConnector1">
            <a:avLst/>
          </a:prstGeom>
          <a:solidFill>
            <a:srgbClr val="D5B9C5"/>
          </a:solidFill>
          <a:ln w="28575" cmpd="sng">
            <a:solidFill>
              <a:srgbClr val="F80068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285814" y="2682417"/>
            <a:ext cx="1083875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webpages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444884" y="3182003"/>
            <a:ext cx="2136522" cy="338554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Gill Sans"/>
                <a:cs typeface="Gill Sans"/>
              </a:rPr>
              <a:t>Crowd: Extract address</a:t>
            </a:r>
            <a:endParaRPr lang="en-US" sz="1600" dirty="0">
              <a:latin typeface="Gill Sans"/>
              <a:cs typeface="Gill Sans"/>
            </a:endParaRPr>
          </a:p>
        </p:txBody>
      </p:sp>
      <p:sp>
        <p:nvSpPr>
          <p:cNvPr id="85" name="Oval 84"/>
          <p:cNvSpPr/>
          <p:nvPr/>
        </p:nvSpPr>
        <p:spPr>
          <a:xfrm>
            <a:off x="3025329" y="2615798"/>
            <a:ext cx="620827" cy="620827"/>
          </a:xfrm>
          <a:prstGeom prst="ellipse">
            <a:avLst/>
          </a:prstGeom>
          <a:solidFill>
            <a:srgbClr val="FC26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"/>
              <a:cs typeface="Gill Sans"/>
            </a:endParaRPr>
          </a:p>
        </p:txBody>
      </p:sp>
      <p:pic>
        <p:nvPicPr>
          <p:cNvPr id="86" name="Picture 8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1008" y="2661153"/>
            <a:ext cx="475138" cy="549048"/>
          </a:xfrm>
          <a:prstGeom prst="rect">
            <a:avLst/>
          </a:prstGeom>
        </p:spPr>
      </p:pic>
      <p:sp>
        <p:nvSpPr>
          <p:cNvPr id="62" name="Freeform 61"/>
          <p:cNvSpPr/>
          <p:nvPr/>
        </p:nvSpPr>
        <p:spPr>
          <a:xfrm>
            <a:off x="3323182" y="3714128"/>
            <a:ext cx="3058304" cy="527833"/>
          </a:xfrm>
          <a:custGeom>
            <a:avLst/>
            <a:gdLst>
              <a:gd name="connsiteX0" fmla="*/ 0 w 2507226"/>
              <a:gd name="connsiteY0" fmla="*/ 931260 h 947647"/>
              <a:gd name="connsiteX1" fmla="*/ 655484 w 2507226"/>
              <a:gd name="connsiteY1" fmla="*/ 136486 h 947647"/>
              <a:gd name="connsiteX2" fmla="*/ 1900903 w 2507226"/>
              <a:gd name="connsiteY2" fmla="*/ 79131 h 947647"/>
              <a:gd name="connsiteX3" fmla="*/ 2507226 w 2507226"/>
              <a:gd name="connsiteY3" fmla="*/ 947647 h 947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7226" h="947647">
                <a:moveTo>
                  <a:pt x="0" y="931260"/>
                </a:moveTo>
                <a:cubicBezTo>
                  <a:pt x="169333" y="604884"/>
                  <a:pt x="338667" y="278508"/>
                  <a:pt x="655484" y="136486"/>
                </a:cubicBezTo>
                <a:cubicBezTo>
                  <a:pt x="972301" y="-5536"/>
                  <a:pt x="1592279" y="-56062"/>
                  <a:pt x="1900903" y="79131"/>
                </a:cubicBezTo>
                <a:cubicBezTo>
                  <a:pt x="2209527" y="214324"/>
                  <a:pt x="2507226" y="947647"/>
                  <a:pt x="2507226" y="947647"/>
                </a:cubicBezTo>
              </a:path>
            </a:pathLst>
          </a:custGeom>
          <a:ln w="28575" cmpd="sng">
            <a:solidFill>
              <a:srgbClr val="FC265C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Gill Sans"/>
              <a:cs typeface="Gill Sans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250718" y="4235420"/>
            <a:ext cx="4507024" cy="0"/>
          </a:xfrm>
          <a:prstGeom prst="straightConnector1">
            <a:avLst/>
          </a:prstGeom>
          <a:solidFill>
            <a:srgbClr val="D5B9C5"/>
          </a:solidFill>
          <a:ln w="28575" cmpd="sng">
            <a:solidFill>
              <a:srgbClr val="F80068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265673" y="4007892"/>
            <a:ext cx="1083875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webpages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2488350" y="4469752"/>
            <a:ext cx="1921520" cy="338554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Gill Sans"/>
                <a:cs typeface="Gill Sans"/>
              </a:rPr>
              <a:t>Rule: Extract address</a:t>
            </a:r>
            <a:endParaRPr lang="en-US" sz="1600" dirty="0">
              <a:latin typeface="Gill Sans"/>
              <a:cs typeface="Gill Sans"/>
            </a:endParaRPr>
          </a:p>
        </p:txBody>
      </p:sp>
      <p:sp>
        <p:nvSpPr>
          <p:cNvPr id="89" name="Oval 88"/>
          <p:cNvSpPr/>
          <p:nvPr/>
        </p:nvSpPr>
        <p:spPr>
          <a:xfrm>
            <a:off x="3068795" y="3897252"/>
            <a:ext cx="620827" cy="620827"/>
          </a:xfrm>
          <a:prstGeom prst="ellipse">
            <a:avLst/>
          </a:prstGeom>
          <a:solidFill>
            <a:srgbClr val="FC26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"/>
              <a:cs typeface="Gill Sans"/>
            </a:endParaRPr>
          </a:p>
        </p:txBody>
      </p:sp>
      <p:pic>
        <p:nvPicPr>
          <p:cNvPr id="90" name="Picture 8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0092" y="3938754"/>
            <a:ext cx="546100" cy="546100"/>
          </a:xfrm>
          <a:prstGeom prst="rect">
            <a:avLst/>
          </a:prstGeom>
        </p:spPr>
      </p:pic>
      <p:sp>
        <p:nvSpPr>
          <p:cNvPr id="91" name="TextBox 90"/>
          <p:cNvSpPr txBox="1"/>
          <p:nvPr/>
        </p:nvSpPr>
        <p:spPr>
          <a:xfrm>
            <a:off x="4432639" y="4469752"/>
            <a:ext cx="2136522" cy="338554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Gill Sans"/>
                <a:cs typeface="Gill Sans"/>
              </a:rPr>
              <a:t>Crowd: Extract address</a:t>
            </a:r>
            <a:endParaRPr lang="en-US" sz="1600" dirty="0">
              <a:latin typeface="Gill Sans"/>
              <a:cs typeface="Gill Sans"/>
            </a:endParaRPr>
          </a:p>
        </p:txBody>
      </p:sp>
      <p:sp>
        <p:nvSpPr>
          <p:cNvPr id="93" name="Oval 92"/>
          <p:cNvSpPr/>
          <p:nvPr/>
        </p:nvSpPr>
        <p:spPr>
          <a:xfrm>
            <a:off x="5013084" y="3885421"/>
            <a:ext cx="620827" cy="620827"/>
          </a:xfrm>
          <a:prstGeom prst="ellipse">
            <a:avLst/>
          </a:prstGeom>
          <a:solidFill>
            <a:srgbClr val="FC26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"/>
              <a:cs typeface="Gill Sans"/>
            </a:endParaRPr>
          </a:p>
        </p:txBody>
      </p:sp>
      <p:pic>
        <p:nvPicPr>
          <p:cNvPr id="94" name="Picture 9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8763" y="3930776"/>
            <a:ext cx="475138" cy="54904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92254" y="530212"/>
            <a:ext cx="47981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Gill Sans"/>
                <a:cs typeface="Gill Sans"/>
              </a:rPr>
              <a:t>1.</a:t>
            </a:r>
            <a:endParaRPr lang="en-US" sz="3200" dirty="0">
              <a:latin typeface="Gill Sans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92254" y="1590665"/>
            <a:ext cx="47981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Gill Sans"/>
                <a:cs typeface="Gill Sans"/>
              </a:rPr>
              <a:t>2.</a:t>
            </a:r>
            <a:endParaRPr lang="en-US" sz="3200" dirty="0"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92254" y="2634810"/>
            <a:ext cx="47981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Gill Sans"/>
                <a:cs typeface="Gill Sans"/>
              </a:rPr>
              <a:t>3.</a:t>
            </a:r>
            <a:endParaRPr lang="en-US" sz="3200" dirty="0"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2254" y="3956919"/>
            <a:ext cx="47981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Gill Sans"/>
                <a:cs typeface="Gill Sans"/>
              </a:rPr>
              <a:t>4.</a:t>
            </a:r>
            <a:endParaRPr lang="en-US" sz="3200" dirty="0">
              <a:latin typeface="Gill Sans"/>
              <a:cs typeface="Gill Sans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>
            <a:off x="6817236" y="1315329"/>
            <a:ext cx="826963" cy="1033704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>
            <a:off x="6817236" y="2343665"/>
            <a:ext cx="826963" cy="1033704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>
            <a:off x="6817236" y="3714129"/>
            <a:ext cx="826963" cy="1033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694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>
            <a:off x="1771151" y="2231092"/>
            <a:ext cx="5732099" cy="0"/>
          </a:xfrm>
          <a:prstGeom prst="straightConnector1">
            <a:avLst/>
          </a:prstGeom>
          <a:solidFill>
            <a:srgbClr val="D5B9C5"/>
          </a:solidFill>
          <a:ln w="28575" cmpd="sng">
            <a:solidFill>
              <a:srgbClr val="F80068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" name="Group 4"/>
          <p:cNvGrpSpPr/>
          <p:nvPr/>
        </p:nvGrpSpPr>
        <p:grpSpPr>
          <a:xfrm>
            <a:off x="1876030" y="1859579"/>
            <a:ext cx="1693456" cy="1510445"/>
            <a:chOff x="2755566" y="2448775"/>
            <a:chExt cx="1693456" cy="1510445"/>
          </a:xfrm>
        </p:grpSpPr>
        <p:grpSp>
          <p:nvGrpSpPr>
            <p:cNvPr id="6" name="Group 5"/>
            <p:cNvGrpSpPr/>
            <p:nvPr/>
          </p:nvGrpSpPr>
          <p:grpSpPr>
            <a:xfrm>
              <a:off x="3129056" y="2448775"/>
              <a:ext cx="731469" cy="731469"/>
              <a:chOff x="6410959" y="4582809"/>
              <a:chExt cx="731469" cy="731469"/>
            </a:xfrm>
          </p:grpSpPr>
          <p:sp>
            <p:nvSpPr>
              <p:cNvPr id="8" name="Oval 7"/>
              <p:cNvSpPr/>
              <p:nvPr/>
            </p:nvSpPr>
            <p:spPr>
              <a:xfrm>
                <a:off x="6410959" y="4582809"/>
                <a:ext cx="731469" cy="731469"/>
              </a:xfrm>
              <a:prstGeom prst="ellipse">
                <a:avLst/>
              </a:prstGeom>
              <a:solidFill>
                <a:srgbClr val="FC265C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9" name="Picture 8" descr="noun_5393.png"/>
              <p:cNvPicPr>
                <a:picLocks noChangeAspect="1"/>
              </p:cNvPicPr>
              <p:nvPr/>
            </p:nvPicPr>
            <p:blipFill>
              <a:blip r:embed="rId2">
                <a:duotone>
                  <a:prstClr val="black"/>
                  <a:srgbClr val="FEFDFF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67077" y="4863266"/>
                <a:ext cx="364189" cy="38682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7" name="TextBox 6"/>
            <p:cNvSpPr txBox="1"/>
            <p:nvPr/>
          </p:nvSpPr>
          <p:spPr>
            <a:xfrm>
              <a:off x="2755566" y="3312889"/>
              <a:ext cx="1693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Gill Sans"/>
                  <a:cs typeface="Gill Sans"/>
                </a:rPr>
                <a:t>Extract address and category</a:t>
              </a:r>
              <a:endParaRPr lang="en-US" dirty="0">
                <a:latin typeface="Gill Sans"/>
                <a:cs typeface="Gill Sans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840199" y="1760724"/>
            <a:ext cx="1508009" cy="1609300"/>
            <a:chOff x="5210122" y="2349920"/>
            <a:chExt cx="1508009" cy="1609300"/>
          </a:xfrm>
        </p:grpSpPr>
        <p:sp>
          <p:nvSpPr>
            <p:cNvPr id="11" name="Isosceles Triangle 10"/>
            <p:cNvSpPr/>
            <p:nvPr/>
          </p:nvSpPr>
          <p:spPr>
            <a:xfrm>
              <a:off x="5376199" y="2349920"/>
              <a:ext cx="917834" cy="771765"/>
            </a:xfrm>
            <a:prstGeom prst="triangle">
              <a:avLst/>
            </a:prstGeom>
            <a:solidFill>
              <a:srgbClr val="FC265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Gill Sans"/>
                <a:cs typeface="Gill Sans"/>
              </a:endParaRPr>
            </a:p>
          </p:txBody>
        </p:sp>
        <p:pic>
          <p:nvPicPr>
            <p:cNvPr id="12" name="Picture 11" descr="noun_1248_cc.png"/>
            <p:cNvPicPr>
              <a:picLocks noChangeAspect="1"/>
            </p:cNvPicPr>
            <p:nvPr/>
          </p:nvPicPr>
          <p:blipFill rotWithShape="1">
            <a:blip r:embed="rId3">
              <a:duotone>
                <a:prstClr val="black"/>
                <a:srgbClr val="FEFDFF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796" b="21682"/>
            <a:stretch/>
          </p:blipFill>
          <p:spPr>
            <a:xfrm>
              <a:off x="5535482" y="2765317"/>
              <a:ext cx="355298" cy="3148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" name="TextBox 12"/>
            <p:cNvSpPr txBox="1"/>
            <p:nvPr/>
          </p:nvSpPr>
          <p:spPr>
            <a:xfrm>
              <a:off x="5210122" y="3312889"/>
              <a:ext cx="15080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>
                  <a:latin typeface="Gill Sans"/>
                  <a:cs typeface="Gill Sans"/>
                </a:rPr>
                <a:t>Deduplicate</a:t>
              </a:r>
              <a:r>
                <a:rPr lang="en-US" dirty="0" smtClean="0">
                  <a:latin typeface="Gill Sans"/>
                  <a:cs typeface="Gill Sans"/>
                </a:rPr>
                <a:t> by </a:t>
              </a:r>
              <a:r>
                <a:rPr lang="en-US" dirty="0" err="1" smtClean="0">
                  <a:latin typeface="Gill Sans"/>
                  <a:cs typeface="Gill Sans"/>
                </a:rPr>
                <a:t>addr</a:t>
              </a:r>
              <a:endParaRPr lang="en-US" dirty="0" smtClean="0">
                <a:latin typeface="Gill Sans"/>
                <a:cs typeface="Gill Sans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00303" y="1609158"/>
            <a:ext cx="1142260" cy="1760866"/>
            <a:chOff x="598592" y="2198354"/>
            <a:chExt cx="1142260" cy="1760866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8384" y="2198354"/>
              <a:ext cx="1008656" cy="815187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6783" y="2399548"/>
              <a:ext cx="1008656" cy="800852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598592" y="3312889"/>
              <a:ext cx="11422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Gill Sans"/>
                  <a:cs typeface="Gill Sans"/>
                </a:rPr>
                <a:t>Scraped </a:t>
              </a:r>
            </a:p>
            <a:p>
              <a:pPr algn="ctr"/>
              <a:r>
                <a:rPr lang="en-US" dirty="0" smtClean="0">
                  <a:latin typeface="Gill Sans"/>
                  <a:cs typeface="Gill Sans"/>
                </a:rPr>
                <a:t>Webpages</a:t>
              </a:r>
              <a:endParaRPr lang="en-US" dirty="0">
                <a:latin typeface="Gill Sans"/>
                <a:cs typeface="Gill Sans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742492" y="1760724"/>
            <a:ext cx="1508009" cy="1609300"/>
            <a:chOff x="5210122" y="2349920"/>
            <a:chExt cx="1508009" cy="1609300"/>
          </a:xfrm>
        </p:grpSpPr>
        <p:sp>
          <p:nvSpPr>
            <p:cNvPr id="19" name="Isosceles Triangle 18"/>
            <p:cNvSpPr/>
            <p:nvPr/>
          </p:nvSpPr>
          <p:spPr>
            <a:xfrm>
              <a:off x="5376199" y="2349920"/>
              <a:ext cx="917834" cy="771765"/>
            </a:xfrm>
            <a:prstGeom prst="triangle">
              <a:avLst/>
            </a:prstGeom>
            <a:solidFill>
              <a:srgbClr val="FC265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Gill Sans"/>
                <a:cs typeface="Gill Sans"/>
              </a:endParaRPr>
            </a:p>
          </p:txBody>
        </p:sp>
        <p:pic>
          <p:nvPicPr>
            <p:cNvPr id="20" name="Picture 19" descr="noun_1248_cc.png"/>
            <p:cNvPicPr>
              <a:picLocks noChangeAspect="1"/>
            </p:cNvPicPr>
            <p:nvPr/>
          </p:nvPicPr>
          <p:blipFill rotWithShape="1">
            <a:blip r:embed="rId3">
              <a:duotone>
                <a:prstClr val="black"/>
                <a:srgbClr val="FEFDFF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796" b="21682"/>
            <a:stretch/>
          </p:blipFill>
          <p:spPr>
            <a:xfrm>
              <a:off x="5535482" y="2765317"/>
              <a:ext cx="355298" cy="3148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" name="TextBox 20"/>
            <p:cNvSpPr txBox="1"/>
            <p:nvPr/>
          </p:nvSpPr>
          <p:spPr>
            <a:xfrm>
              <a:off x="5210122" y="3312889"/>
              <a:ext cx="15080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>
                  <a:latin typeface="Gill Sans"/>
                  <a:cs typeface="Gill Sans"/>
                </a:rPr>
                <a:t>Deduplicate</a:t>
              </a:r>
              <a:r>
                <a:rPr lang="en-US" dirty="0" smtClean="0">
                  <a:latin typeface="Gill Sans"/>
                  <a:cs typeface="Gill Sans"/>
                </a:rPr>
                <a:t> categories</a:t>
              </a: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7695466" y="1769427"/>
            <a:ext cx="13661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Cleaned restaurant dataset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779342" y="4314765"/>
            <a:ext cx="5732099" cy="0"/>
          </a:xfrm>
          <a:prstGeom prst="straightConnector1">
            <a:avLst/>
          </a:prstGeom>
          <a:solidFill>
            <a:srgbClr val="D5B9C5"/>
          </a:solidFill>
          <a:ln w="28575" cmpd="sng">
            <a:solidFill>
              <a:srgbClr val="F80068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1884221" y="3943252"/>
            <a:ext cx="1693456" cy="1510445"/>
            <a:chOff x="2755566" y="2448775"/>
            <a:chExt cx="1693456" cy="1510445"/>
          </a:xfrm>
        </p:grpSpPr>
        <p:grpSp>
          <p:nvGrpSpPr>
            <p:cNvPr id="25" name="Group 24"/>
            <p:cNvGrpSpPr/>
            <p:nvPr/>
          </p:nvGrpSpPr>
          <p:grpSpPr>
            <a:xfrm>
              <a:off x="3129056" y="2448775"/>
              <a:ext cx="731469" cy="731469"/>
              <a:chOff x="6410959" y="4582809"/>
              <a:chExt cx="731469" cy="731469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6410959" y="4582809"/>
                <a:ext cx="731469" cy="731469"/>
              </a:xfrm>
              <a:prstGeom prst="ellipse">
                <a:avLst/>
              </a:prstGeom>
              <a:solidFill>
                <a:srgbClr val="FC265C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8" name="Picture 27" descr="noun_5393.png"/>
              <p:cNvPicPr>
                <a:picLocks noChangeAspect="1"/>
              </p:cNvPicPr>
              <p:nvPr/>
            </p:nvPicPr>
            <p:blipFill>
              <a:blip r:embed="rId2">
                <a:duotone>
                  <a:prstClr val="black"/>
                  <a:srgbClr val="FEFDFF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67077" y="4863266"/>
                <a:ext cx="364189" cy="38682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6" name="TextBox 25"/>
            <p:cNvSpPr txBox="1"/>
            <p:nvPr/>
          </p:nvSpPr>
          <p:spPr>
            <a:xfrm>
              <a:off x="2755566" y="3312889"/>
              <a:ext cx="1693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Gill Sans"/>
                  <a:cs typeface="Gill Sans"/>
                </a:rPr>
                <a:t>Extract address and category</a:t>
              </a:r>
              <a:endParaRPr lang="en-US" dirty="0">
                <a:latin typeface="Gill Sans"/>
                <a:cs typeface="Gill Sans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848390" y="3844397"/>
            <a:ext cx="1508009" cy="1609300"/>
            <a:chOff x="5210122" y="2349920"/>
            <a:chExt cx="1508009" cy="1609300"/>
          </a:xfrm>
        </p:grpSpPr>
        <p:sp>
          <p:nvSpPr>
            <p:cNvPr id="30" name="Isosceles Triangle 29"/>
            <p:cNvSpPr/>
            <p:nvPr/>
          </p:nvSpPr>
          <p:spPr>
            <a:xfrm>
              <a:off x="5376199" y="2349920"/>
              <a:ext cx="917834" cy="771765"/>
            </a:xfrm>
            <a:prstGeom prst="triangle">
              <a:avLst/>
            </a:prstGeom>
            <a:solidFill>
              <a:srgbClr val="FC265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Gill Sans"/>
                <a:cs typeface="Gill Sans"/>
              </a:endParaRPr>
            </a:p>
          </p:txBody>
        </p:sp>
        <p:pic>
          <p:nvPicPr>
            <p:cNvPr id="31" name="Picture 30" descr="noun_1248_cc.png"/>
            <p:cNvPicPr>
              <a:picLocks noChangeAspect="1"/>
            </p:cNvPicPr>
            <p:nvPr/>
          </p:nvPicPr>
          <p:blipFill rotWithShape="1">
            <a:blip r:embed="rId3">
              <a:duotone>
                <a:prstClr val="black"/>
                <a:srgbClr val="FEFDFF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796" b="21682"/>
            <a:stretch/>
          </p:blipFill>
          <p:spPr>
            <a:xfrm>
              <a:off x="5535482" y="2765317"/>
              <a:ext cx="355298" cy="3148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" name="TextBox 31"/>
            <p:cNvSpPr txBox="1"/>
            <p:nvPr/>
          </p:nvSpPr>
          <p:spPr>
            <a:xfrm>
              <a:off x="5210122" y="3312889"/>
              <a:ext cx="15080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>
                  <a:latin typeface="Gill Sans"/>
                  <a:cs typeface="Gill Sans"/>
                </a:rPr>
                <a:t>Deduplicate</a:t>
              </a:r>
              <a:r>
                <a:rPr lang="en-US" dirty="0" smtClean="0">
                  <a:latin typeface="Gill Sans"/>
                  <a:cs typeface="Gill Sans"/>
                </a:rPr>
                <a:t> by </a:t>
              </a:r>
              <a:r>
                <a:rPr lang="en-US" dirty="0" err="1" smtClean="0">
                  <a:latin typeface="Gill Sans"/>
                  <a:cs typeface="Gill Sans"/>
                </a:rPr>
                <a:t>addr</a:t>
              </a:r>
              <a:endParaRPr lang="en-US" dirty="0" smtClean="0">
                <a:latin typeface="Gill Sans"/>
                <a:cs typeface="Gill Sans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508494" y="3692831"/>
            <a:ext cx="1142260" cy="1760866"/>
            <a:chOff x="598592" y="2198354"/>
            <a:chExt cx="1142260" cy="1760866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8384" y="2198354"/>
              <a:ext cx="1008656" cy="815187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6783" y="2399548"/>
              <a:ext cx="1008656" cy="800852"/>
            </a:xfrm>
            <a:prstGeom prst="rect">
              <a:avLst/>
            </a:prstGeom>
          </p:spPr>
        </p:pic>
        <p:sp>
          <p:nvSpPr>
            <p:cNvPr id="36" name="TextBox 35"/>
            <p:cNvSpPr txBox="1"/>
            <p:nvPr/>
          </p:nvSpPr>
          <p:spPr>
            <a:xfrm>
              <a:off x="598592" y="3312889"/>
              <a:ext cx="11422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Gill Sans"/>
                  <a:cs typeface="Gill Sans"/>
                </a:rPr>
                <a:t>Scraped </a:t>
              </a:r>
            </a:p>
            <a:p>
              <a:pPr algn="ctr"/>
              <a:r>
                <a:rPr lang="en-US" dirty="0" smtClean="0">
                  <a:latin typeface="Gill Sans"/>
                  <a:cs typeface="Gill Sans"/>
                </a:rPr>
                <a:t>Webpages</a:t>
              </a:r>
              <a:endParaRPr lang="en-US" dirty="0">
                <a:latin typeface="Gill Sans"/>
                <a:cs typeface="Gill Sans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5750683" y="3844397"/>
            <a:ext cx="1508009" cy="1609300"/>
            <a:chOff x="5210122" y="2349920"/>
            <a:chExt cx="1508009" cy="1609300"/>
          </a:xfrm>
        </p:grpSpPr>
        <p:sp>
          <p:nvSpPr>
            <p:cNvPr id="38" name="Isosceles Triangle 37"/>
            <p:cNvSpPr/>
            <p:nvPr/>
          </p:nvSpPr>
          <p:spPr>
            <a:xfrm>
              <a:off x="5376199" y="2349920"/>
              <a:ext cx="917834" cy="771765"/>
            </a:xfrm>
            <a:prstGeom prst="triangle">
              <a:avLst/>
            </a:prstGeom>
            <a:solidFill>
              <a:srgbClr val="FC265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Gill Sans"/>
                <a:cs typeface="Gill Sans"/>
              </a:endParaRPr>
            </a:p>
          </p:txBody>
        </p:sp>
        <p:pic>
          <p:nvPicPr>
            <p:cNvPr id="39" name="Picture 38" descr="noun_1248_cc.png"/>
            <p:cNvPicPr>
              <a:picLocks noChangeAspect="1"/>
            </p:cNvPicPr>
            <p:nvPr/>
          </p:nvPicPr>
          <p:blipFill rotWithShape="1">
            <a:blip r:embed="rId3">
              <a:duotone>
                <a:prstClr val="black"/>
                <a:srgbClr val="FEFDFF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796" b="21682"/>
            <a:stretch/>
          </p:blipFill>
          <p:spPr>
            <a:xfrm>
              <a:off x="5535482" y="2765317"/>
              <a:ext cx="355298" cy="3148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" name="TextBox 39"/>
            <p:cNvSpPr txBox="1"/>
            <p:nvPr/>
          </p:nvSpPr>
          <p:spPr>
            <a:xfrm>
              <a:off x="5210122" y="3312889"/>
              <a:ext cx="15080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>
                  <a:latin typeface="Gill Sans"/>
                  <a:cs typeface="Gill Sans"/>
                </a:rPr>
                <a:t>Deduplicate</a:t>
              </a:r>
              <a:r>
                <a:rPr lang="en-US" dirty="0" smtClean="0">
                  <a:latin typeface="Gill Sans"/>
                  <a:cs typeface="Gill Sans"/>
                </a:rPr>
                <a:t> categories</a:t>
              </a: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7703657" y="3853100"/>
            <a:ext cx="13661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Cleaned restaurant dataset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1479176" y="747059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SELECT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73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2132908" y="2346960"/>
            <a:ext cx="418357" cy="35408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Gill Sans"/>
              <a:cs typeface="Gill Sans"/>
            </a:endParaRPr>
          </a:p>
        </p:txBody>
      </p:sp>
      <p:sp>
        <p:nvSpPr>
          <p:cNvPr id="6" name="Isosceles Triangle 5"/>
          <p:cNvSpPr/>
          <p:nvPr/>
        </p:nvSpPr>
        <p:spPr>
          <a:xfrm>
            <a:off x="2082107" y="2860063"/>
            <a:ext cx="512583" cy="372445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Gill Sans"/>
              <a:cs typeface="Gill Sans"/>
            </a:endParaRPr>
          </a:p>
        </p:txBody>
      </p:sp>
      <p:sp>
        <p:nvSpPr>
          <p:cNvPr id="7" name="Regular Pentagon 6"/>
          <p:cNvSpPr/>
          <p:nvPr/>
        </p:nvSpPr>
        <p:spPr>
          <a:xfrm>
            <a:off x="2096415" y="3450422"/>
            <a:ext cx="484377" cy="445973"/>
          </a:xfrm>
          <a:prstGeom prst="pentago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Gill Sans"/>
              <a:cs typeface="Gill Sans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b="17662"/>
          <a:stretch/>
        </p:blipFill>
        <p:spPr>
          <a:xfrm>
            <a:off x="2060683" y="5559322"/>
            <a:ext cx="555841" cy="533947"/>
          </a:xfrm>
          <a:prstGeom prst="rect">
            <a:avLst/>
          </a:prstGeom>
        </p:spPr>
      </p:pic>
      <p:pic>
        <p:nvPicPr>
          <p:cNvPr id="11" name="Picture 10" descr="noun_1248_cc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96" b="21682"/>
          <a:stretch/>
        </p:blipFill>
        <p:spPr>
          <a:xfrm>
            <a:off x="2082131" y="5013983"/>
            <a:ext cx="512944" cy="428016"/>
          </a:xfrm>
          <a:prstGeom prst="rect">
            <a:avLst/>
          </a:prstGeom>
        </p:spPr>
      </p:pic>
      <p:pic>
        <p:nvPicPr>
          <p:cNvPr id="12" name="Picture 11" descr="noun_539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321" y="4438923"/>
            <a:ext cx="530564" cy="53056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635219" y="2295611"/>
            <a:ext cx="12586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Gill Sans"/>
                <a:cs typeface="Gill Sans"/>
              </a:rPr>
              <a:t>Sampling</a:t>
            </a:r>
            <a:endParaRPr lang="en-US" sz="2000" dirty="0"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635219" y="2888125"/>
            <a:ext cx="16897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Gill Sans"/>
                <a:cs typeface="Gill Sans"/>
              </a:rPr>
              <a:t>Similarity Join</a:t>
            </a:r>
            <a:endParaRPr lang="en-US" sz="2000" dirty="0"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635219" y="3439487"/>
            <a:ext cx="12586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Gill Sans"/>
                <a:cs typeface="Gill Sans"/>
              </a:rPr>
              <a:t>Filtering</a:t>
            </a:r>
            <a:endParaRPr lang="en-US" sz="2000" dirty="0"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635219" y="4449531"/>
            <a:ext cx="14508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Gill Sans"/>
                <a:cs typeface="Gill Sans"/>
              </a:rPr>
              <a:t>Rule-based</a:t>
            </a:r>
            <a:endParaRPr lang="en-US" sz="2000" dirty="0">
              <a:latin typeface="Gill Sans"/>
              <a:cs typeface="Gill San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635219" y="5041889"/>
            <a:ext cx="1792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Gill Sans"/>
                <a:cs typeface="Gill Sans"/>
              </a:rPr>
              <a:t>Learning-based</a:t>
            </a:r>
            <a:endParaRPr lang="en-US" sz="2000" dirty="0"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635219" y="5629294"/>
            <a:ext cx="1792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Gill Sans"/>
                <a:cs typeface="Gill Sans"/>
              </a:rPr>
              <a:t>Crowd-based</a:t>
            </a:r>
            <a:endParaRPr lang="en-US" sz="2000" dirty="0"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025767" y="1861592"/>
            <a:ext cx="206029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latin typeface="Gill Sans"/>
                <a:cs typeface="Gill Sans"/>
              </a:rPr>
              <a:t>Operators</a:t>
            </a:r>
            <a:endParaRPr lang="en-US" sz="2100" dirty="0"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025767" y="3994309"/>
            <a:ext cx="231088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latin typeface="Gill Sans"/>
                <a:cs typeface="Gill Sans"/>
              </a:rPr>
              <a:t>Implementations</a:t>
            </a:r>
            <a:endParaRPr lang="en-US" sz="21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0601785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28575" cmpd="sng">
          <a:solidFill>
            <a:schemeClr val="tx1">
              <a:lumMod val="50000"/>
              <a:lumOff val="50000"/>
            </a:schemeClr>
          </a:solidFill>
          <a:headEnd type="none"/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7406</TotalTime>
  <Words>334</Words>
  <Application>Microsoft Macintosh PowerPoint</Application>
  <PresentationFormat>On-screen Show (4:3)</PresentationFormat>
  <Paragraphs>139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Bariol Light</vt:lpstr>
      <vt:lpstr>Bariol Regular</vt:lpstr>
      <vt:lpstr>Calibri</vt:lpstr>
      <vt:lpstr>Gill Sans</vt:lpstr>
      <vt:lpstr>Josefin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UC Berkeley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Haas</dc:creator>
  <cp:lastModifiedBy>Microsoft Office User</cp:lastModifiedBy>
  <cp:revision>89</cp:revision>
  <dcterms:created xsi:type="dcterms:W3CDTF">2015-03-25T18:25:36Z</dcterms:created>
  <dcterms:modified xsi:type="dcterms:W3CDTF">2016-04-22T23:57:03Z</dcterms:modified>
</cp:coreProperties>
</file>

<file path=docProps/thumbnail.jpeg>
</file>